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350" r:id="rId3"/>
    <p:sldId id="351" r:id="rId4"/>
    <p:sldId id="258" r:id="rId5"/>
    <p:sldId id="259" r:id="rId6"/>
    <p:sldId id="260" r:id="rId7"/>
    <p:sldId id="265" r:id="rId8"/>
    <p:sldId id="262" r:id="rId9"/>
    <p:sldId id="263"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52" r:id="rId38"/>
    <p:sldId id="353" r:id="rId39"/>
    <p:sldId id="354"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6"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49" r:id="rId76"/>
    <p:sldId id="332" r:id="rId77"/>
    <p:sldId id="333"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7B9A7-FB64-4170-B21B-862FF00166F7}"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BB221D38-6623-49AC-8BE8-0447E1BD6FC9}">
      <dgm:prSet phldrT="[Text]"/>
      <dgm:spPr/>
      <dgm:t>
        <a:bodyPr/>
        <a:lstStyle/>
        <a:p>
          <a:r>
            <a:rPr lang="en-US" b="1" dirty="0" smtClean="0">
              <a:solidFill>
                <a:schemeClr val="bg1"/>
              </a:solidFill>
            </a:rPr>
            <a:t>Human Resource Management Plan</a:t>
          </a:r>
          <a:endParaRPr lang="en-US" b="1" dirty="0">
            <a:solidFill>
              <a:schemeClr val="bg1"/>
            </a:solidFill>
          </a:endParaRPr>
        </a:p>
      </dgm:t>
    </dgm:pt>
    <dgm:pt modelId="{BF21453A-2236-4160-B62F-3B614356F9A4}" type="parTrans" cxnId="{2BC463F9-1113-476B-9AB4-D471368F06C7}">
      <dgm:prSet/>
      <dgm:spPr/>
      <dgm:t>
        <a:bodyPr/>
        <a:lstStyle/>
        <a:p>
          <a:endParaRPr lang="en-US" b="1">
            <a:solidFill>
              <a:schemeClr val="bg1"/>
            </a:solidFill>
          </a:endParaRPr>
        </a:p>
      </dgm:t>
    </dgm:pt>
    <dgm:pt modelId="{8EB85CB5-EFF1-422D-B971-64E75966EA6B}" type="sibTrans" cxnId="{2BC463F9-1113-476B-9AB4-D471368F06C7}">
      <dgm:prSet/>
      <dgm:spPr/>
      <dgm:t>
        <a:bodyPr/>
        <a:lstStyle/>
        <a:p>
          <a:endParaRPr lang="en-US" b="1">
            <a:solidFill>
              <a:schemeClr val="bg1"/>
            </a:solidFill>
          </a:endParaRPr>
        </a:p>
      </dgm:t>
    </dgm:pt>
    <dgm:pt modelId="{02E048FB-1DFA-4D06-924E-3A83BB3C3E6A}">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Enterprise Environmental Factors</a:t>
          </a:r>
          <a:endParaRPr lang="en-US" b="1" dirty="0">
            <a:solidFill>
              <a:schemeClr val="bg1"/>
            </a:solidFill>
          </a:endParaRPr>
        </a:p>
      </dgm:t>
    </dgm:pt>
    <dgm:pt modelId="{65A4E061-6E95-4CFD-983B-3B0CB97C8139}" type="parTrans" cxnId="{7E247A17-087F-4B2C-95BE-E162BFCC81D3}">
      <dgm:prSet/>
      <dgm:spPr/>
      <dgm:t>
        <a:bodyPr/>
        <a:lstStyle/>
        <a:p>
          <a:endParaRPr lang="en-US" b="1">
            <a:solidFill>
              <a:schemeClr val="bg1"/>
            </a:solidFill>
          </a:endParaRPr>
        </a:p>
      </dgm:t>
    </dgm:pt>
    <dgm:pt modelId="{F3488D74-F6A5-40CF-97EB-B438C0A9183D}" type="sibTrans" cxnId="{7E247A17-087F-4B2C-95BE-E162BFCC81D3}">
      <dgm:prSet/>
      <dgm:spPr/>
      <dgm:t>
        <a:bodyPr/>
        <a:lstStyle/>
        <a:p>
          <a:endParaRPr lang="en-US" b="1">
            <a:solidFill>
              <a:schemeClr val="bg1"/>
            </a:solidFill>
          </a:endParaRPr>
        </a:p>
      </dgm:t>
    </dgm:pt>
    <dgm:pt modelId="{62DE771F-7058-44BB-AF37-10958CB5BDCA}">
      <dgm:prSet phldrT="[Text]"/>
      <dgm:spPr/>
      <dgm:t>
        <a:bodyPr/>
        <a:lstStyle/>
        <a:p>
          <a:r>
            <a:rPr lang="en-US" b="1" dirty="0" smtClean="0">
              <a:solidFill>
                <a:schemeClr val="bg1"/>
              </a:solidFill>
            </a:rPr>
            <a:t>Organizational Process Assets</a:t>
          </a:r>
          <a:endParaRPr lang="en-US" b="1" dirty="0">
            <a:solidFill>
              <a:schemeClr val="bg1"/>
            </a:solidFill>
          </a:endParaRPr>
        </a:p>
      </dgm:t>
    </dgm:pt>
    <dgm:pt modelId="{94B36399-F471-4FA5-9BAB-9EE5560AC496}" type="parTrans" cxnId="{26BA3572-D582-4510-8672-ABB84F3DA58B}">
      <dgm:prSet/>
      <dgm:spPr/>
      <dgm:t>
        <a:bodyPr/>
        <a:lstStyle/>
        <a:p>
          <a:endParaRPr lang="en-US" b="1">
            <a:solidFill>
              <a:schemeClr val="bg1"/>
            </a:solidFill>
          </a:endParaRPr>
        </a:p>
      </dgm:t>
    </dgm:pt>
    <dgm:pt modelId="{5E24B938-7B76-42B1-B793-A0E6E39BB5E3}" type="sibTrans" cxnId="{26BA3572-D582-4510-8672-ABB84F3DA58B}">
      <dgm:prSet/>
      <dgm:spPr/>
      <dgm:t>
        <a:bodyPr/>
        <a:lstStyle/>
        <a:p>
          <a:endParaRPr lang="en-US" b="1">
            <a:solidFill>
              <a:schemeClr val="bg1"/>
            </a:solidFill>
          </a:endParaRPr>
        </a:p>
      </dgm:t>
    </dgm:pt>
    <dgm:pt modelId="{E3C9E856-6318-4161-8BEB-2E03A03930E6}" type="pres">
      <dgm:prSet presAssocID="{2F57B9A7-FB64-4170-B21B-862FF00166F7}" presName="Name0" presStyleCnt="0">
        <dgm:presLayoutVars>
          <dgm:dir/>
          <dgm:resizeHandles val="exact"/>
        </dgm:presLayoutVars>
      </dgm:prSet>
      <dgm:spPr/>
      <dgm:t>
        <a:bodyPr/>
        <a:lstStyle/>
        <a:p>
          <a:endParaRPr lang="en-US"/>
        </a:p>
      </dgm:t>
    </dgm:pt>
    <dgm:pt modelId="{2960A941-1BF6-4C0C-BF39-804013374F2D}" type="pres">
      <dgm:prSet presAssocID="{BB221D38-6623-49AC-8BE8-0447E1BD6FC9}" presName="node" presStyleLbl="node1" presStyleIdx="0" presStyleCnt="3">
        <dgm:presLayoutVars>
          <dgm:bulletEnabled val="1"/>
        </dgm:presLayoutVars>
      </dgm:prSet>
      <dgm:spPr/>
      <dgm:t>
        <a:bodyPr/>
        <a:lstStyle/>
        <a:p>
          <a:endParaRPr lang="en-US"/>
        </a:p>
      </dgm:t>
    </dgm:pt>
    <dgm:pt modelId="{2A58A328-7E7B-4F1B-A8BB-C132BEF0167C}" type="pres">
      <dgm:prSet presAssocID="{8EB85CB5-EFF1-422D-B971-64E75966EA6B}" presName="sibTrans" presStyleLbl="sibTrans2D1" presStyleIdx="0" presStyleCnt="3"/>
      <dgm:spPr/>
      <dgm:t>
        <a:bodyPr/>
        <a:lstStyle/>
        <a:p>
          <a:endParaRPr lang="en-US"/>
        </a:p>
      </dgm:t>
    </dgm:pt>
    <dgm:pt modelId="{446432A3-35E6-4AA6-84F9-3CB2477639AD}" type="pres">
      <dgm:prSet presAssocID="{8EB85CB5-EFF1-422D-B971-64E75966EA6B}" presName="connectorText" presStyleLbl="sibTrans2D1" presStyleIdx="0" presStyleCnt="3"/>
      <dgm:spPr/>
      <dgm:t>
        <a:bodyPr/>
        <a:lstStyle/>
        <a:p>
          <a:endParaRPr lang="en-US"/>
        </a:p>
      </dgm:t>
    </dgm:pt>
    <dgm:pt modelId="{ED7B23A5-9B41-41C8-B9F8-C85EE5623CFE}" type="pres">
      <dgm:prSet presAssocID="{02E048FB-1DFA-4D06-924E-3A83BB3C3E6A}" presName="node" presStyleLbl="node1" presStyleIdx="1" presStyleCnt="3">
        <dgm:presLayoutVars>
          <dgm:bulletEnabled val="1"/>
        </dgm:presLayoutVars>
      </dgm:prSet>
      <dgm:spPr/>
      <dgm:t>
        <a:bodyPr/>
        <a:lstStyle/>
        <a:p>
          <a:endParaRPr lang="en-US"/>
        </a:p>
      </dgm:t>
    </dgm:pt>
    <dgm:pt modelId="{FDAB2D8F-9325-4381-A0E3-B80ECEBC5309}" type="pres">
      <dgm:prSet presAssocID="{F3488D74-F6A5-40CF-97EB-B438C0A9183D}" presName="sibTrans" presStyleLbl="sibTrans2D1" presStyleIdx="1" presStyleCnt="3"/>
      <dgm:spPr/>
      <dgm:t>
        <a:bodyPr/>
        <a:lstStyle/>
        <a:p>
          <a:endParaRPr lang="en-US"/>
        </a:p>
      </dgm:t>
    </dgm:pt>
    <dgm:pt modelId="{628186A7-3A7A-4B44-9E83-2DA0001D2284}" type="pres">
      <dgm:prSet presAssocID="{F3488D74-F6A5-40CF-97EB-B438C0A9183D}" presName="connectorText" presStyleLbl="sibTrans2D1" presStyleIdx="1" presStyleCnt="3"/>
      <dgm:spPr/>
      <dgm:t>
        <a:bodyPr/>
        <a:lstStyle/>
        <a:p>
          <a:endParaRPr lang="en-US"/>
        </a:p>
      </dgm:t>
    </dgm:pt>
    <dgm:pt modelId="{03325F1D-437D-4386-AAAB-7B2E6D969AA2}" type="pres">
      <dgm:prSet presAssocID="{62DE771F-7058-44BB-AF37-10958CB5BDCA}" presName="node" presStyleLbl="node1" presStyleIdx="2" presStyleCnt="3">
        <dgm:presLayoutVars>
          <dgm:bulletEnabled val="1"/>
        </dgm:presLayoutVars>
      </dgm:prSet>
      <dgm:spPr/>
      <dgm:t>
        <a:bodyPr/>
        <a:lstStyle/>
        <a:p>
          <a:endParaRPr lang="en-US"/>
        </a:p>
      </dgm:t>
    </dgm:pt>
    <dgm:pt modelId="{FA6A8013-200F-469D-A8F6-55DA145195A7}" type="pres">
      <dgm:prSet presAssocID="{5E24B938-7B76-42B1-B793-A0E6E39BB5E3}" presName="sibTrans" presStyleLbl="sibTrans2D1" presStyleIdx="2" presStyleCnt="3"/>
      <dgm:spPr/>
      <dgm:t>
        <a:bodyPr/>
        <a:lstStyle/>
        <a:p>
          <a:endParaRPr lang="en-US"/>
        </a:p>
      </dgm:t>
    </dgm:pt>
    <dgm:pt modelId="{6C367E86-4B10-43B7-86AD-091267C8293D}" type="pres">
      <dgm:prSet presAssocID="{5E24B938-7B76-42B1-B793-A0E6E39BB5E3}" presName="connectorText" presStyleLbl="sibTrans2D1" presStyleIdx="2" presStyleCnt="3"/>
      <dgm:spPr/>
      <dgm:t>
        <a:bodyPr/>
        <a:lstStyle/>
        <a:p>
          <a:endParaRPr lang="en-US"/>
        </a:p>
      </dgm:t>
    </dgm:pt>
  </dgm:ptLst>
  <dgm:cxnLst>
    <dgm:cxn modelId="{24884C77-4622-4C27-84B6-75EEA6BE614D}" type="presOf" srcId="{2F57B9A7-FB64-4170-B21B-862FF00166F7}" destId="{E3C9E856-6318-4161-8BEB-2E03A03930E6}" srcOrd="0" destOrd="0" presId="urn:microsoft.com/office/officeart/2005/8/layout/cycle7"/>
    <dgm:cxn modelId="{CFDB9EC5-D4F9-4627-A515-7FDE0C3D3E81}" type="presOf" srcId="{62DE771F-7058-44BB-AF37-10958CB5BDCA}" destId="{03325F1D-437D-4386-AAAB-7B2E6D969AA2}" srcOrd="0" destOrd="0" presId="urn:microsoft.com/office/officeart/2005/8/layout/cycle7"/>
    <dgm:cxn modelId="{2BC463F9-1113-476B-9AB4-D471368F06C7}" srcId="{2F57B9A7-FB64-4170-B21B-862FF00166F7}" destId="{BB221D38-6623-49AC-8BE8-0447E1BD6FC9}" srcOrd="0" destOrd="0" parTransId="{BF21453A-2236-4160-B62F-3B614356F9A4}" sibTransId="{8EB85CB5-EFF1-422D-B971-64E75966EA6B}"/>
    <dgm:cxn modelId="{675CE081-4938-4F68-BECD-C835C74162BB}" type="presOf" srcId="{8EB85CB5-EFF1-422D-B971-64E75966EA6B}" destId="{446432A3-35E6-4AA6-84F9-3CB2477639AD}" srcOrd="1" destOrd="0" presId="urn:microsoft.com/office/officeart/2005/8/layout/cycle7"/>
    <dgm:cxn modelId="{FB3A3E17-3FDC-4D2B-8A4A-69BFDC2777EF}" type="presOf" srcId="{F3488D74-F6A5-40CF-97EB-B438C0A9183D}" destId="{628186A7-3A7A-4B44-9E83-2DA0001D2284}" srcOrd="1" destOrd="0" presId="urn:microsoft.com/office/officeart/2005/8/layout/cycle7"/>
    <dgm:cxn modelId="{26BA3572-D582-4510-8672-ABB84F3DA58B}" srcId="{2F57B9A7-FB64-4170-B21B-862FF00166F7}" destId="{62DE771F-7058-44BB-AF37-10958CB5BDCA}" srcOrd="2" destOrd="0" parTransId="{94B36399-F471-4FA5-9BAB-9EE5560AC496}" sibTransId="{5E24B938-7B76-42B1-B793-A0E6E39BB5E3}"/>
    <dgm:cxn modelId="{B241CD71-C29D-4CB7-AF25-6D3D6C230D9E}" type="presOf" srcId="{02E048FB-1DFA-4D06-924E-3A83BB3C3E6A}" destId="{ED7B23A5-9B41-41C8-B9F8-C85EE5623CFE}" srcOrd="0" destOrd="0" presId="urn:microsoft.com/office/officeart/2005/8/layout/cycle7"/>
    <dgm:cxn modelId="{7E247A17-087F-4B2C-95BE-E162BFCC81D3}" srcId="{2F57B9A7-FB64-4170-B21B-862FF00166F7}" destId="{02E048FB-1DFA-4D06-924E-3A83BB3C3E6A}" srcOrd="1" destOrd="0" parTransId="{65A4E061-6E95-4CFD-983B-3B0CB97C8139}" sibTransId="{F3488D74-F6A5-40CF-97EB-B438C0A9183D}"/>
    <dgm:cxn modelId="{5A357EFB-DDBE-40BF-A49C-0D29C97A8E9A}" type="presOf" srcId="{F3488D74-F6A5-40CF-97EB-B438C0A9183D}" destId="{FDAB2D8F-9325-4381-A0E3-B80ECEBC5309}" srcOrd="0" destOrd="0" presId="urn:microsoft.com/office/officeart/2005/8/layout/cycle7"/>
    <dgm:cxn modelId="{8A30C080-6695-41A0-A1B1-7667BEF9EB31}" type="presOf" srcId="{8EB85CB5-EFF1-422D-B971-64E75966EA6B}" destId="{2A58A328-7E7B-4F1B-A8BB-C132BEF0167C}" srcOrd="0" destOrd="0" presId="urn:microsoft.com/office/officeart/2005/8/layout/cycle7"/>
    <dgm:cxn modelId="{C38C0308-D210-4C09-8955-7920B9F6B7B5}" type="presOf" srcId="{BB221D38-6623-49AC-8BE8-0447E1BD6FC9}" destId="{2960A941-1BF6-4C0C-BF39-804013374F2D}" srcOrd="0" destOrd="0" presId="urn:microsoft.com/office/officeart/2005/8/layout/cycle7"/>
    <dgm:cxn modelId="{4A7FAA6D-53E2-4C44-9980-71AD14C9169D}" type="presOf" srcId="{5E24B938-7B76-42B1-B793-A0E6E39BB5E3}" destId="{6C367E86-4B10-43B7-86AD-091267C8293D}" srcOrd="1" destOrd="0" presId="urn:microsoft.com/office/officeart/2005/8/layout/cycle7"/>
    <dgm:cxn modelId="{5C0D7AB8-5186-41C0-803D-63202A8DB43C}" type="presOf" srcId="{5E24B938-7B76-42B1-B793-A0E6E39BB5E3}" destId="{FA6A8013-200F-469D-A8F6-55DA145195A7}" srcOrd="0" destOrd="0" presId="urn:microsoft.com/office/officeart/2005/8/layout/cycle7"/>
    <dgm:cxn modelId="{819FD190-CC50-44F5-B7AD-8A0D5C3A10BC}" type="presParOf" srcId="{E3C9E856-6318-4161-8BEB-2E03A03930E6}" destId="{2960A941-1BF6-4C0C-BF39-804013374F2D}" srcOrd="0" destOrd="0" presId="urn:microsoft.com/office/officeart/2005/8/layout/cycle7"/>
    <dgm:cxn modelId="{677D1B42-1DCC-4F8F-91B7-F363872BAFFB}" type="presParOf" srcId="{E3C9E856-6318-4161-8BEB-2E03A03930E6}" destId="{2A58A328-7E7B-4F1B-A8BB-C132BEF0167C}" srcOrd="1" destOrd="0" presId="urn:microsoft.com/office/officeart/2005/8/layout/cycle7"/>
    <dgm:cxn modelId="{8FD38A82-AC10-464F-A294-91D0D82303E2}" type="presParOf" srcId="{2A58A328-7E7B-4F1B-A8BB-C132BEF0167C}" destId="{446432A3-35E6-4AA6-84F9-3CB2477639AD}" srcOrd="0" destOrd="0" presId="urn:microsoft.com/office/officeart/2005/8/layout/cycle7"/>
    <dgm:cxn modelId="{377AE94B-448E-4631-BD79-A54FE2AB8D79}" type="presParOf" srcId="{E3C9E856-6318-4161-8BEB-2E03A03930E6}" destId="{ED7B23A5-9B41-41C8-B9F8-C85EE5623CFE}" srcOrd="2" destOrd="0" presId="urn:microsoft.com/office/officeart/2005/8/layout/cycle7"/>
    <dgm:cxn modelId="{CD9178FF-C7EF-49B4-8F9F-1ADEA610CCF6}" type="presParOf" srcId="{E3C9E856-6318-4161-8BEB-2E03A03930E6}" destId="{FDAB2D8F-9325-4381-A0E3-B80ECEBC5309}" srcOrd="3" destOrd="0" presId="urn:microsoft.com/office/officeart/2005/8/layout/cycle7"/>
    <dgm:cxn modelId="{AAF96849-09B1-4823-8B7D-49E0CAEBB503}" type="presParOf" srcId="{FDAB2D8F-9325-4381-A0E3-B80ECEBC5309}" destId="{628186A7-3A7A-4B44-9E83-2DA0001D2284}" srcOrd="0" destOrd="0" presId="urn:microsoft.com/office/officeart/2005/8/layout/cycle7"/>
    <dgm:cxn modelId="{55F6A81F-C5EC-470E-A7B7-F9C44478A44A}" type="presParOf" srcId="{E3C9E856-6318-4161-8BEB-2E03A03930E6}" destId="{03325F1D-437D-4386-AAAB-7B2E6D969AA2}" srcOrd="4" destOrd="0" presId="urn:microsoft.com/office/officeart/2005/8/layout/cycle7"/>
    <dgm:cxn modelId="{2815E231-88C2-457A-94B9-579B04A79C68}" type="presParOf" srcId="{E3C9E856-6318-4161-8BEB-2E03A03930E6}" destId="{FA6A8013-200F-469D-A8F6-55DA145195A7}" srcOrd="5" destOrd="0" presId="urn:microsoft.com/office/officeart/2005/8/layout/cycle7"/>
    <dgm:cxn modelId="{BF4F5C58-9AF8-4AE7-96EF-227686954A66}" type="presParOf" srcId="{FA6A8013-200F-469D-A8F6-55DA145195A7}" destId="{6C367E86-4B10-43B7-86AD-091267C8293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5DB03D-734D-4957-9409-4F8051C4A61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5711F44-B54B-49F5-AD01-13F9C7D643FB}">
      <dgm:prSet phldrT="[Text]" custT="1"/>
      <dgm:spPr/>
      <dgm:t>
        <a:bodyPr/>
        <a:lstStyle/>
        <a:p>
          <a:r>
            <a:rPr lang="en-US" sz="2400" b="1" dirty="0" smtClean="0">
              <a:solidFill>
                <a:schemeClr val="tx1"/>
              </a:solidFill>
            </a:rPr>
            <a:t>APT T&amp;T</a:t>
          </a:r>
          <a:endParaRPr lang="en-US" sz="2400" b="1" dirty="0">
            <a:solidFill>
              <a:schemeClr val="tx1"/>
            </a:solidFill>
          </a:endParaRPr>
        </a:p>
      </dgm:t>
    </dgm:pt>
    <dgm:pt modelId="{49F23AB7-9E58-4E9D-948A-AEF9BB8EF393}" type="parTrans" cxnId="{92FA35E3-B35C-48AB-AB67-91586A82C0E2}">
      <dgm:prSet/>
      <dgm:spPr/>
      <dgm:t>
        <a:bodyPr/>
        <a:lstStyle/>
        <a:p>
          <a:endParaRPr lang="en-US" sz="2400" b="1">
            <a:solidFill>
              <a:schemeClr val="tx1"/>
            </a:solidFill>
          </a:endParaRPr>
        </a:p>
      </dgm:t>
    </dgm:pt>
    <dgm:pt modelId="{F19929FF-48BD-4CF9-9E68-C77FE80EE8EB}" type="sibTrans" cxnId="{92FA35E3-B35C-48AB-AB67-91586A82C0E2}">
      <dgm:prSet/>
      <dgm:spPr/>
      <dgm:t>
        <a:bodyPr/>
        <a:lstStyle/>
        <a:p>
          <a:endParaRPr lang="en-US" sz="2400" b="1">
            <a:solidFill>
              <a:schemeClr val="tx1"/>
            </a:solidFill>
          </a:endParaRPr>
        </a:p>
      </dgm:t>
    </dgm:pt>
    <dgm:pt modelId="{531590DD-C379-44EF-8CC4-AD34F6A1C5C6}">
      <dgm:prSet phldrT="[Text]" custT="1"/>
      <dgm:spPr/>
      <dgm:t>
        <a:bodyPr/>
        <a:lstStyle/>
        <a:p>
          <a:r>
            <a:rPr lang="en-US" sz="2400" b="1" dirty="0" smtClean="0">
              <a:solidFill>
                <a:schemeClr val="tx1"/>
              </a:solidFill>
            </a:rPr>
            <a:t>Pre-Assignment</a:t>
          </a:r>
          <a:endParaRPr lang="en-US" sz="2400" b="1" dirty="0">
            <a:solidFill>
              <a:schemeClr val="tx1"/>
            </a:solidFill>
          </a:endParaRPr>
        </a:p>
      </dgm:t>
    </dgm:pt>
    <dgm:pt modelId="{882D0713-D61A-409A-BB09-3843BF7CC8EC}" type="parTrans" cxnId="{C6A43708-0B6E-4798-B6DC-AD605C6D268B}">
      <dgm:prSet/>
      <dgm:spPr/>
      <dgm:t>
        <a:bodyPr/>
        <a:lstStyle/>
        <a:p>
          <a:endParaRPr lang="en-US" sz="2400" b="1">
            <a:solidFill>
              <a:schemeClr val="tx1"/>
            </a:solidFill>
          </a:endParaRPr>
        </a:p>
      </dgm:t>
    </dgm:pt>
    <dgm:pt modelId="{3C7FF7BF-C4C3-4841-A7D9-1074F6869411}" type="sibTrans" cxnId="{C6A43708-0B6E-4798-B6DC-AD605C6D268B}">
      <dgm:prSet/>
      <dgm:spPr/>
      <dgm:t>
        <a:bodyPr/>
        <a:lstStyle/>
        <a:p>
          <a:endParaRPr lang="en-US" sz="2400" b="1">
            <a:solidFill>
              <a:schemeClr val="tx1"/>
            </a:solidFill>
          </a:endParaRPr>
        </a:p>
      </dgm:t>
    </dgm:pt>
    <dgm:pt modelId="{0BA5894D-D7F6-4602-B759-CCBE8C76942A}">
      <dgm:prSet phldrT="[Text]" custT="1"/>
      <dgm:spPr/>
      <dgm:t>
        <a:bodyPr/>
        <a:lstStyle/>
        <a:p>
          <a:r>
            <a:rPr lang="en-US" sz="2400" b="1" dirty="0" smtClean="0">
              <a:solidFill>
                <a:schemeClr val="tx1"/>
              </a:solidFill>
            </a:rPr>
            <a:t>Negotiation</a:t>
          </a:r>
          <a:endParaRPr lang="en-US" sz="2400" b="1" dirty="0">
            <a:solidFill>
              <a:schemeClr val="tx1"/>
            </a:solidFill>
          </a:endParaRPr>
        </a:p>
      </dgm:t>
    </dgm:pt>
    <dgm:pt modelId="{61DA28F1-1AC9-42A4-A1DB-0974736DAC6F}" type="parTrans" cxnId="{DE254D02-3F5A-4F56-AD34-41F2DA2B376C}">
      <dgm:prSet/>
      <dgm:spPr/>
      <dgm:t>
        <a:bodyPr/>
        <a:lstStyle/>
        <a:p>
          <a:endParaRPr lang="en-US" sz="2400" b="1">
            <a:solidFill>
              <a:schemeClr val="tx1"/>
            </a:solidFill>
          </a:endParaRPr>
        </a:p>
      </dgm:t>
    </dgm:pt>
    <dgm:pt modelId="{E604CC39-8D4F-4708-8324-B6E143B4B39D}" type="sibTrans" cxnId="{DE254D02-3F5A-4F56-AD34-41F2DA2B376C}">
      <dgm:prSet/>
      <dgm:spPr/>
      <dgm:t>
        <a:bodyPr/>
        <a:lstStyle/>
        <a:p>
          <a:endParaRPr lang="en-US" sz="2400" b="1">
            <a:solidFill>
              <a:schemeClr val="tx1"/>
            </a:solidFill>
          </a:endParaRPr>
        </a:p>
      </dgm:t>
    </dgm:pt>
    <dgm:pt modelId="{9507DC82-CEF6-4A0A-BFEC-3FD6639C78B0}">
      <dgm:prSet phldrT="[Text]" custT="1"/>
      <dgm:spPr/>
      <dgm:t>
        <a:bodyPr/>
        <a:lstStyle/>
        <a:p>
          <a:r>
            <a:rPr lang="en-US" sz="2400" b="1" dirty="0" smtClean="0">
              <a:solidFill>
                <a:schemeClr val="tx1"/>
              </a:solidFill>
            </a:rPr>
            <a:t>Acquisition</a:t>
          </a:r>
          <a:endParaRPr lang="en-US" sz="2400" b="1" dirty="0">
            <a:solidFill>
              <a:schemeClr val="tx1"/>
            </a:solidFill>
          </a:endParaRPr>
        </a:p>
      </dgm:t>
    </dgm:pt>
    <dgm:pt modelId="{EA3EB256-30A0-4D65-95AC-27915E080460}" type="parTrans" cxnId="{F6DADF24-1501-429A-82BA-597EB6FABA9A}">
      <dgm:prSet/>
      <dgm:spPr/>
      <dgm:t>
        <a:bodyPr/>
        <a:lstStyle/>
        <a:p>
          <a:endParaRPr lang="en-US" sz="2400" b="1">
            <a:solidFill>
              <a:schemeClr val="tx1"/>
            </a:solidFill>
          </a:endParaRPr>
        </a:p>
      </dgm:t>
    </dgm:pt>
    <dgm:pt modelId="{FF925AB4-1FB5-47DA-AF29-1868118A1251}" type="sibTrans" cxnId="{F6DADF24-1501-429A-82BA-597EB6FABA9A}">
      <dgm:prSet/>
      <dgm:spPr/>
      <dgm:t>
        <a:bodyPr/>
        <a:lstStyle/>
        <a:p>
          <a:endParaRPr lang="en-US" sz="2400" b="1">
            <a:solidFill>
              <a:schemeClr val="tx1"/>
            </a:solidFill>
          </a:endParaRPr>
        </a:p>
      </dgm:t>
    </dgm:pt>
    <dgm:pt modelId="{9608F683-307E-4714-9CC4-81A728FFBE29}">
      <dgm:prSet phldrT="[Text]" custT="1"/>
      <dgm:spPr/>
      <dgm:t>
        <a:bodyPr/>
        <a:lstStyle/>
        <a:p>
          <a:r>
            <a:rPr lang="en-US" sz="2400" b="1" dirty="0" smtClean="0">
              <a:solidFill>
                <a:schemeClr val="tx1"/>
              </a:solidFill>
            </a:rPr>
            <a:t>Virtual Teams</a:t>
          </a:r>
          <a:endParaRPr lang="en-US" sz="2400" b="1" dirty="0">
            <a:solidFill>
              <a:schemeClr val="tx1"/>
            </a:solidFill>
          </a:endParaRPr>
        </a:p>
      </dgm:t>
    </dgm:pt>
    <dgm:pt modelId="{63525D37-22B7-401B-8799-A9CF5F87EBED}" type="parTrans" cxnId="{CEE733C7-B523-4651-A63B-A12A6697CC2B}">
      <dgm:prSet/>
      <dgm:spPr/>
      <dgm:t>
        <a:bodyPr/>
        <a:lstStyle/>
        <a:p>
          <a:endParaRPr lang="en-US" sz="2400" b="1">
            <a:solidFill>
              <a:schemeClr val="tx1"/>
            </a:solidFill>
          </a:endParaRPr>
        </a:p>
      </dgm:t>
    </dgm:pt>
    <dgm:pt modelId="{469C5582-694D-4BA9-B15D-E27394014615}" type="sibTrans" cxnId="{CEE733C7-B523-4651-A63B-A12A6697CC2B}">
      <dgm:prSet/>
      <dgm:spPr/>
      <dgm:t>
        <a:bodyPr/>
        <a:lstStyle/>
        <a:p>
          <a:endParaRPr lang="en-US" sz="2400" b="1">
            <a:solidFill>
              <a:schemeClr val="tx1"/>
            </a:solidFill>
          </a:endParaRPr>
        </a:p>
      </dgm:t>
    </dgm:pt>
    <dgm:pt modelId="{4BAA7501-A894-4F04-9B61-8F71593FCEA3}">
      <dgm:prSet phldrT="[Text]" custT="1"/>
      <dgm:spPr/>
      <dgm:t>
        <a:bodyPr/>
        <a:lstStyle/>
        <a:p>
          <a:r>
            <a:rPr lang="en-US" sz="2400" b="1" dirty="0" smtClean="0">
              <a:solidFill>
                <a:schemeClr val="tx1"/>
              </a:solidFill>
            </a:rPr>
            <a:t>Multi-Criteria Decision Analysis</a:t>
          </a:r>
          <a:endParaRPr lang="en-US" sz="2400" b="1" dirty="0">
            <a:solidFill>
              <a:schemeClr val="tx1"/>
            </a:solidFill>
          </a:endParaRPr>
        </a:p>
      </dgm:t>
    </dgm:pt>
    <dgm:pt modelId="{034A8C61-CD92-448D-B188-7607DC966DD0}" type="parTrans" cxnId="{EA8612F0-9647-4FEF-9F34-CD6B2BFA4304}">
      <dgm:prSet/>
      <dgm:spPr/>
      <dgm:t>
        <a:bodyPr/>
        <a:lstStyle/>
        <a:p>
          <a:endParaRPr lang="en-US" sz="2400" b="1">
            <a:solidFill>
              <a:schemeClr val="tx1"/>
            </a:solidFill>
          </a:endParaRPr>
        </a:p>
      </dgm:t>
    </dgm:pt>
    <dgm:pt modelId="{D5045EC1-44C6-4FFC-B9CB-40F1A5FC5191}" type="sibTrans" cxnId="{EA8612F0-9647-4FEF-9F34-CD6B2BFA4304}">
      <dgm:prSet/>
      <dgm:spPr/>
      <dgm:t>
        <a:bodyPr/>
        <a:lstStyle/>
        <a:p>
          <a:endParaRPr lang="en-US" sz="2400" b="1">
            <a:solidFill>
              <a:schemeClr val="tx1"/>
            </a:solidFill>
          </a:endParaRPr>
        </a:p>
      </dgm:t>
    </dgm:pt>
    <dgm:pt modelId="{08F79418-9FF3-40D7-871B-6DA42B0DE113}" type="pres">
      <dgm:prSet presAssocID="{A45DB03D-734D-4957-9409-4F8051C4A614}" presName="Name0" presStyleCnt="0">
        <dgm:presLayoutVars>
          <dgm:chMax val="1"/>
          <dgm:dir/>
          <dgm:animLvl val="ctr"/>
          <dgm:resizeHandles val="exact"/>
        </dgm:presLayoutVars>
      </dgm:prSet>
      <dgm:spPr/>
      <dgm:t>
        <a:bodyPr/>
        <a:lstStyle/>
        <a:p>
          <a:endParaRPr lang="en-US"/>
        </a:p>
      </dgm:t>
    </dgm:pt>
    <dgm:pt modelId="{14C59C44-6F29-49EF-9615-D826AE7D0A85}" type="pres">
      <dgm:prSet presAssocID="{15711F44-B54B-49F5-AD01-13F9C7D643FB}" presName="centerShape" presStyleLbl="node0" presStyleIdx="0" presStyleCnt="1" custLinFactNeighborX="-2713" custLinFactNeighborY="-296"/>
      <dgm:spPr/>
      <dgm:t>
        <a:bodyPr/>
        <a:lstStyle/>
        <a:p>
          <a:endParaRPr lang="en-US"/>
        </a:p>
      </dgm:t>
    </dgm:pt>
    <dgm:pt modelId="{4EF577E3-BC6D-4274-B853-D871240AB70C}" type="pres">
      <dgm:prSet presAssocID="{531590DD-C379-44EF-8CC4-AD34F6A1C5C6}" presName="node" presStyleLbl="node1" presStyleIdx="0" presStyleCnt="5" custScaleX="156095" custScaleY="115797">
        <dgm:presLayoutVars>
          <dgm:bulletEnabled val="1"/>
        </dgm:presLayoutVars>
      </dgm:prSet>
      <dgm:spPr/>
      <dgm:t>
        <a:bodyPr/>
        <a:lstStyle/>
        <a:p>
          <a:endParaRPr lang="en-US"/>
        </a:p>
      </dgm:t>
    </dgm:pt>
    <dgm:pt modelId="{11405AD0-3E53-4C6B-987E-3F7F6CEBA0A9}" type="pres">
      <dgm:prSet presAssocID="{531590DD-C379-44EF-8CC4-AD34F6A1C5C6}" presName="dummy" presStyleCnt="0"/>
      <dgm:spPr/>
    </dgm:pt>
    <dgm:pt modelId="{95C8219D-7431-4264-83BE-86EE01334F3F}" type="pres">
      <dgm:prSet presAssocID="{3C7FF7BF-C4C3-4841-A7D9-1074F6869411}" presName="sibTrans" presStyleLbl="sibTrans2D1" presStyleIdx="0" presStyleCnt="5"/>
      <dgm:spPr/>
      <dgm:t>
        <a:bodyPr/>
        <a:lstStyle/>
        <a:p>
          <a:endParaRPr lang="en-US"/>
        </a:p>
      </dgm:t>
    </dgm:pt>
    <dgm:pt modelId="{E308EA92-0611-4848-915C-6EA82834F46D}" type="pres">
      <dgm:prSet presAssocID="{0BA5894D-D7F6-4602-B759-CCBE8C76942A}" presName="node" presStyleLbl="node1" presStyleIdx="1" presStyleCnt="5" custScaleX="170741" custScaleY="116186">
        <dgm:presLayoutVars>
          <dgm:bulletEnabled val="1"/>
        </dgm:presLayoutVars>
      </dgm:prSet>
      <dgm:spPr/>
      <dgm:t>
        <a:bodyPr/>
        <a:lstStyle/>
        <a:p>
          <a:endParaRPr lang="en-US"/>
        </a:p>
      </dgm:t>
    </dgm:pt>
    <dgm:pt modelId="{B3E9CBF6-EEF9-4E41-A8EA-AFAF027398EB}" type="pres">
      <dgm:prSet presAssocID="{0BA5894D-D7F6-4602-B759-CCBE8C76942A}" presName="dummy" presStyleCnt="0"/>
      <dgm:spPr/>
    </dgm:pt>
    <dgm:pt modelId="{E2720FC2-CFAD-4D71-A57C-C634A60FA31A}" type="pres">
      <dgm:prSet presAssocID="{E604CC39-8D4F-4708-8324-B6E143B4B39D}" presName="sibTrans" presStyleLbl="sibTrans2D1" presStyleIdx="1" presStyleCnt="5"/>
      <dgm:spPr/>
      <dgm:t>
        <a:bodyPr/>
        <a:lstStyle/>
        <a:p>
          <a:endParaRPr lang="en-US"/>
        </a:p>
      </dgm:t>
    </dgm:pt>
    <dgm:pt modelId="{BC291306-E55E-4F4A-98B3-06295C528D0E}" type="pres">
      <dgm:prSet presAssocID="{9507DC82-CEF6-4A0A-BFEC-3FD6639C78B0}" presName="node" presStyleLbl="node1" presStyleIdx="2" presStyleCnt="5" custScaleX="146495" custScaleY="122159">
        <dgm:presLayoutVars>
          <dgm:bulletEnabled val="1"/>
        </dgm:presLayoutVars>
      </dgm:prSet>
      <dgm:spPr/>
      <dgm:t>
        <a:bodyPr/>
        <a:lstStyle/>
        <a:p>
          <a:endParaRPr lang="en-US"/>
        </a:p>
      </dgm:t>
    </dgm:pt>
    <dgm:pt modelId="{CFA2244A-60BC-4C00-9910-B38F5E290B97}" type="pres">
      <dgm:prSet presAssocID="{9507DC82-CEF6-4A0A-BFEC-3FD6639C78B0}" presName="dummy" presStyleCnt="0"/>
      <dgm:spPr/>
    </dgm:pt>
    <dgm:pt modelId="{22E8BB64-DE09-444B-94BB-2537988FAD89}" type="pres">
      <dgm:prSet presAssocID="{FF925AB4-1FB5-47DA-AF29-1868118A1251}" presName="sibTrans" presStyleLbl="sibTrans2D1" presStyleIdx="2" presStyleCnt="5"/>
      <dgm:spPr/>
      <dgm:t>
        <a:bodyPr/>
        <a:lstStyle/>
        <a:p>
          <a:endParaRPr lang="en-US"/>
        </a:p>
      </dgm:t>
    </dgm:pt>
    <dgm:pt modelId="{7F94006C-30B2-4302-BFFC-FBF1F7196EA9}" type="pres">
      <dgm:prSet presAssocID="{9608F683-307E-4714-9CC4-81A728FFBE29}" presName="node" presStyleLbl="node1" presStyleIdx="3" presStyleCnt="5">
        <dgm:presLayoutVars>
          <dgm:bulletEnabled val="1"/>
        </dgm:presLayoutVars>
      </dgm:prSet>
      <dgm:spPr/>
      <dgm:t>
        <a:bodyPr/>
        <a:lstStyle/>
        <a:p>
          <a:endParaRPr lang="en-US"/>
        </a:p>
      </dgm:t>
    </dgm:pt>
    <dgm:pt modelId="{CAC1C687-55B3-4F91-AA5D-33A8A11BF36B}" type="pres">
      <dgm:prSet presAssocID="{9608F683-307E-4714-9CC4-81A728FFBE29}" presName="dummy" presStyleCnt="0"/>
      <dgm:spPr/>
    </dgm:pt>
    <dgm:pt modelId="{B8B01F6D-7596-458A-865F-E2F548B1BBC4}" type="pres">
      <dgm:prSet presAssocID="{469C5582-694D-4BA9-B15D-E27394014615}" presName="sibTrans" presStyleLbl="sibTrans2D1" presStyleIdx="3" presStyleCnt="5"/>
      <dgm:spPr/>
      <dgm:t>
        <a:bodyPr/>
        <a:lstStyle/>
        <a:p>
          <a:endParaRPr lang="en-US"/>
        </a:p>
      </dgm:t>
    </dgm:pt>
    <dgm:pt modelId="{1E79AE31-79BB-43BA-9275-B664D9C72C88}" type="pres">
      <dgm:prSet presAssocID="{4BAA7501-A894-4F04-9B61-8F71593FCEA3}" presName="node" presStyleLbl="node1" presStyleIdx="4" presStyleCnt="5" custScaleX="127592" custScaleY="124258">
        <dgm:presLayoutVars>
          <dgm:bulletEnabled val="1"/>
        </dgm:presLayoutVars>
      </dgm:prSet>
      <dgm:spPr/>
      <dgm:t>
        <a:bodyPr/>
        <a:lstStyle/>
        <a:p>
          <a:endParaRPr lang="en-US"/>
        </a:p>
      </dgm:t>
    </dgm:pt>
    <dgm:pt modelId="{83872A7D-6AB7-4F45-8D66-3A3066E9AA38}" type="pres">
      <dgm:prSet presAssocID="{4BAA7501-A894-4F04-9B61-8F71593FCEA3}" presName="dummy" presStyleCnt="0"/>
      <dgm:spPr/>
    </dgm:pt>
    <dgm:pt modelId="{DD28714E-22E3-41EF-9073-08D6F7EE57A4}" type="pres">
      <dgm:prSet presAssocID="{D5045EC1-44C6-4FFC-B9CB-40F1A5FC5191}" presName="sibTrans" presStyleLbl="sibTrans2D1" presStyleIdx="4" presStyleCnt="5"/>
      <dgm:spPr/>
      <dgm:t>
        <a:bodyPr/>
        <a:lstStyle/>
        <a:p>
          <a:endParaRPr lang="en-US"/>
        </a:p>
      </dgm:t>
    </dgm:pt>
  </dgm:ptLst>
  <dgm:cxnLst>
    <dgm:cxn modelId="{C6A43708-0B6E-4798-B6DC-AD605C6D268B}" srcId="{15711F44-B54B-49F5-AD01-13F9C7D643FB}" destId="{531590DD-C379-44EF-8CC4-AD34F6A1C5C6}" srcOrd="0" destOrd="0" parTransId="{882D0713-D61A-409A-BB09-3843BF7CC8EC}" sibTransId="{3C7FF7BF-C4C3-4841-A7D9-1074F6869411}"/>
    <dgm:cxn modelId="{958EB4A9-CE2B-4618-A80F-6DB07844B946}" type="presOf" srcId="{531590DD-C379-44EF-8CC4-AD34F6A1C5C6}" destId="{4EF577E3-BC6D-4274-B853-D871240AB70C}" srcOrd="0" destOrd="0" presId="urn:microsoft.com/office/officeart/2005/8/layout/radial6"/>
    <dgm:cxn modelId="{E5CC8072-104C-4878-A5F7-DBE18273677B}" type="presOf" srcId="{9608F683-307E-4714-9CC4-81A728FFBE29}" destId="{7F94006C-30B2-4302-BFFC-FBF1F7196EA9}" srcOrd="0" destOrd="0" presId="urn:microsoft.com/office/officeart/2005/8/layout/radial6"/>
    <dgm:cxn modelId="{57B2CE39-B0FC-4BB5-ACE6-5FE1B4915C0E}" type="presOf" srcId="{FF925AB4-1FB5-47DA-AF29-1868118A1251}" destId="{22E8BB64-DE09-444B-94BB-2537988FAD89}" srcOrd="0" destOrd="0" presId="urn:microsoft.com/office/officeart/2005/8/layout/radial6"/>
    <dgm:cxn modelId="{630FC5BB-B67E-49CD-A6D6-0A97952EAA2C}" type="presOf" srcId="{15711F44-B54B-49F5-AD01-13F9C7D643FB}" destId="{14C59C44-6F29-49EF-9615-D826AE7D0A85}" srcOrd="0" destOrd="0" presId="urn:microsoft.com/office/officeart/2005/8/layout/radial6"/>
    <dgm:cxn modelId="{ADF18BC1-55DC-4FFA-8C85-807532941E04}" type="presOf" srcId="{A45DB03D-734D-4957-9409-4F8051C4A614}" destId="{08F79418-9FF3-40D7-871B-6DA42B0DE113}" srcOrd="0" destOrd="0" presId="urn:microsoft.com/office/officeart/2005/8/layout/radial6"/>
    <dgm:cxn modelId="{7EA90DF3-1633-4D3E-A52F-B95D62B11F57}" type="presOf" srcId="{469C5582-694D-4BA9-B15D-E27394014615}" destId="{B8B01F6D-7596-458A-865F-E2F548B1BBC4}" srcOrd="0" destOrd="0" presId="urn:microsoft.com/office/officeart/2005/8/layout/radial6"/>
    <dgm:cxn modelId="{3350207D-4543-4837-A632-BECBBEDEA248}" type="presOf" srcId="{3C7FF7BF-C4C3-4841-A7D9-1074F6869411}" destId="{95C8219D-7431-4264-83BE-86EE01334F3F}" srcOrd="0" destOrd="0" presId="urn:microsoft.com/office/officeart/2005/8/layout/radial6"/>
    <dgm:cxn modelId="{CEE733C7-B523-4651-A63B-A12A6697CC2B}" srcId="{15711F44-B54B-49F5-AD01-13F9C7D643FB}" destId="{9608F683-307E-4714-9CC4-81A728FFBE29}" srcOrd="3" destOrd="0" parTransId="{63525D37-22B7-401B-8799-A9CF5F87EBED}" sibTransId="{469C5582-694D-4BA9-B15D-E27394014615}"/>
    <dgm:cxn modelId="{49868551-9FF7-448E-8D50-D25FDCC5EFFF}" type="presOf" srcId="{D5045EC1-44C6-4FFC-B9CB-40F1A5FC5191}" destId="{DD28714E-22E3-41EF-9073-08D6F7EE57A4}" srcOrd="0" destOrd="0" presId="urn:microsoft.com/office/officeart/2005/8/layout/radial6"/>
    <dgm:cxn modelId="{DE254D02-3F5A-4F56-AD34-41F2DA2B376C}" srcId="{15711F44-B54B-49F5-AD01-13F9C7D643FB}" destId="{0BA5894D-D7F6-4602-B759-CCBE8C76942A}" srcOrd="1" destOrd="0" parTransId="{61DA28F1-1AC9-42A4-A1DB-0974736DAC6F}" sibTransId="{E604CC39-8D4F-4708-8324-B6E143B4B39D}"/>
    <dgm:cxn modelId="{B43DBC5F-A7B7-4AF2-B52B-9570C6259A6C}" type="presOf" srcId="{4BAA7501-A894-4F04-9B61-8F71593FCEA3}" destId="{1E79AE31-79BB-43BA-9275-B664D9C72C88}" srcOrd="0" destOrd="0" presId="urn:microsoft.com/office/officeart/2005/8/layout/radial6"/>
    <dgm:cxn modelId="{EA8612F0-9647-4FEF-9F34-CD6B2BFA4304}" srcId="{15711F44-B54B-49F5-AD01-13F9C7D643FB}" destId="{4BAA7501-A894-4F04-9B61-8F71593FCEA3}" srcOrd="4" destOrd="0" parTransId="{034A8C61-CD92-448D-B188-7607DC966DD0}" sibTransId="{D5045EC1-44C6-4FFC-B9CB-40F1A5FC5191}"/>
    <dgm:cxn modelId="{F3986036-5566-484A-BA52-05EDD1A82772}" type="presOf" srcId="{0BA5894D-D7F6-4602-B759-CCBE8C76942A}" destId="{E308EA92-0611-4848-915C-6EA82834F46D}" srcOrd="0" destOrd="0" presId="urn:microsoft.com/office/officeart/2005/8/layout/radial6"/>
    <dgm:cxn modelId="{8309013A-6B7C-4BDC-ADED-4223C856B3E8}" type="presOf" srcId="{E604CC39-8D4F-4708-8324-B6E143B4B39D}" destId="{E2720FC2-CFAD-4D71-A57C-C634A60FA31A}" srcOrd="0" destOrd="0" presId="urn:microsoft.com/office/officeart/2005/8/layout/radial6"/>
    <dgm:cxn modelId="{879F4E22-F198-4202-868D-B7C6425AA8F1}" type="presOf" srcId="{9507DC82-CEF6-4A0A-BFEC-3FD6639C78B0}" destId="{BC291306-E55E-4F4A-98B3-06295C528D0E}" srcOrd="0" destOrd="0" presId="urn:microsoft.com/office/officeart/2005/8/layout/radial6"/>
    <dgm:cxn modelId="{92FA35E3-B35C-48AB-AB67-91586A82C0E2}" srcId="{A45DB03D-734D-4957-9409-4F8051C4A614}" destId="{15711F44-B54B-49F5-AD01-13F9C7D643FB}" srcOrd="0" destOrd="0" parTransId="{49F23AB7-9E58-4E9D-948A-AEF9BB8EF393}" sibTransId="{F19929FF-48BD-4CF9-9E68-C77FE80EE8EB}"/>
    <dgm:cxn modelId="{F6DADF24-1501-429A-82BA-597EB6FABA9A}" srcId="{15711F44-B54B-49F5-AD01-13F9C7D643FB}" destId="{9507DC82-CEF6-4A0A-BFEC-3FD6639C78B0}" srcOrd="2" destOrd="0" parTransId="{EA3EB256-30A0-4D65-95AC-27915E080460}" sibTransId="{FF925AB4-1FB5-47DA-AF29-1868118A1251}"/>
    <dgm:cxn modelId="{AF0B2A7D-0D2B-4663-A6FA-3FCDE7FC160A}" type="presParOf" srcId="{08F79418-9FF3-40D7-871B-6DA42B0DE113}" destId="{14C59C44-6F29-49EF-9615-D826AE7D0A85}" srcOrd="0" destOrd="0" presId="urn:microsoft.com/office/officeart/2005/8/layout/radial6"/>
    <dgm:cxn modelId="{3A0D8339-04F6-4807-9B90-983366EFCCAC}" type="presParOf" srcId="{08F79418-9FF3-40D7-871B-6DA42B0DE113}" destId="{4EF577E3-BC6D-4274-B853-D871240AB70C}" srcOrd="1" destOrd="0" presId="urn:microsoft.com/office/officeart/2005/8/layout/radial6"/>
    <dgm:cxn modelId="{099A4AC8-417C-484B-80C3-192672C0EEAD}" type="presParOf" srcId="{08F79418-9FF3-40D7-871B-6DA42B0DE113}" destId="{11405AD0-3E53-4C6B-987E-3F7F6CEBA0A9}" srcOrd="2" destOrd="0" presId="urn:microsoft.com/office/officeart/2005/8/layout/radial6"/>
    <dgm:cxn modelId="{5177B880-505F-41DE-9D86-CCD826413962}" type="presParOf" srcId="{08F79418-9FF3-40D7-871B-6DA42B0DE113}" destId="{95C8219D-7431-4264-83BE-86EE01334F3F}" srcOrd="3" destOrd="0" presId="urn:microsoft.com/office/officeart/2005/8/layout/radial6"/>
    <dgm:cxn modelId="{D849881D-72D6-423F-B517-E3A77341354A}" type="presParOf" srcId="{08F79418-9FF3-40D7-871B-6DA42B0DE113}" destId="{E308EA92-0611-4848-915C-6EA82834F46D}" srcOrd="4" destOrd="0" presId="urn:microsoft.com/office/officeart/2005/8/layout/radial6"/>
    <dgm:cxn modelId="{D21BA974-F37B-435D-8EE5-3C4562B577D3}" type="presParOf" srcId="{08F79418-9FF3-40D7-871B-6DA42B0DE113}" destId="{B3E9CBF6-EEF9-4E41-A8EA-AFAF027398EB}" srcOrd="5" destOrd="0" presId="urn:microsoft.com/office/officeart/2005/8/layout/radial6"/>
    <dgm:cxn modelId="{086B9FE7-91A5-4E3F-A369-18C6D2A6A536}" type="presParOf" srcId="{08F79418-9FF3-40D7-871B-6DA42B0DE113}" destId="{E2720FC2-CFAD-4D71-A57C-C634A60FA31A}" srcOrd="6" destOrd="0" presId="urn:microsoft.com/office/officeart/2005/8/layout/radial6"/>
    <dgm:cxn modelId="{56AF67F4-22C1-4AA7-900A-765201E88E43}" type="presParOf" srcId="{08F79418-9FF3-40D7-871B-6DA42B0DE113}" destId="{BC291306-E55E-4F4A-98B3-06295C528D0E}" srcOrd="7" destOrd="0" presId="urn:microsoft.com/office/officeart/2005/8/layout/radial6"/>
    <dgm:cxn modelId="{87F2D6B3-7407-4CC8-B10D-547AB491FDDB}" type="presParOf" srcId="{08F79418-9FF3-40D7-871B-6DA42B0DE113}" destId="{CFA2244A-60BC-4C00-9910-B38F5E290B97}" srcOrd="8" destOrd="0" presId="urn:microsoft.com/office/officeart/2005/8/layout/radial6"/>
    <dgm:cxn modelId="{FF86F16C-26CF-4AFD-BE20-E02818813858}" type="presParOf" srcId="{08F79418-9FF3-40D7-871B-6DA42B0DE113}" destId="{22E8BB64-DE09-444B-94BB-2537988FAD89}" srcOrd="9" destOrd="0" presId="urn:microsoft.com/office/officeart/2005/8/layout/radial6"/>
    <dgm:cxn modelId="{3AC98312-0D24-4045-A721-A1F929B357BA}" type="presParOf" srcId="{08F79418-9FF3-40D7-871B-6DA42B0DE113}" destId="{7F94006C-30B2-4302-BFFC-FBF1F7196EA9}" srcOrd="10" destOrd="0" presId="urn:microsoft.com/office/officeart/2005/8/layout/radial6"/>
    <dgm:cxn modelId="{188017DA-117E-4200-83A2-B15DB3F36CF7}" type="presParOf" srcId="{08F79418-9FF3-40D7-871B-6DA42B0DE113}" destId="{CAC1C687-55B3-4F91-AA5D-33A8A11BF36B}" srcOrd="11" destOrd="0" presId="urn:microsoft.com/office/officeart/2005/8/layout/radial6"/>
    <dgm:cxn modelId="{7E44534C-0C8D-46EB-8EA2-66478A303233}" type="presParOf" srcId="{08F79418-9FF3-40D7-871B-6DA42B0DE113}" destId="{B8B01F6D-7596-458A-865F-E2F548B1BBC4}" srcOrd="12" destOrd="0" presId="urn:microsoft.com/office/officeart/2005/8/layout/radial6"/>
    <dgm:cxn modelId="{E220AFB1-CEB1-43BC-8829-2B05ACEE9A42}" type="presParOf" srcId="{08F79418-9FF3-40D7-871B-6DA42B0DE113}" destId="{1E79AE31-79BB-43BA-9275-B664D9C72C88}" srcOrd="13" destOrd="0" presId="urn:microsoft.com/office/officeart/2005/8/layout/radial6"/>
    <dgm:cxn modelId="{AD17686C-5E7A-448F-ACF3-572412BA05B3}" type="presParOf" srcId="{08F79418-9FF3-40D7-871B-6DA42B0DE113}" destId="{83872A7D-6AB7-4F45-8D66-3A3066E9AA38}" srcOrd="14" destOrd="0" presId="urn:microsoft.com/office/officeart/2005/8/layout/radial6"/>
    <dgm:cxn modelId="{230C7288-09D7-42C5-A273-8C3084BF2BE2}" type="presParOf" srcId="{08F79418-9FF3-40D7-871B-6DA42B0DE113}" destId="{DD28714E-22E3-41EF-9073-08D6F7EE57A4}"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DB03D-734D-4957-9409-4F8051C4A614}"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15711F44-B54B-49F5-AD01-13F9C7D643FB}">
      <dgm:prSet phldrT="[Text]" custT="1">
        <dgm:style>
          <a:lnRef idx="1">
            <a:schemeClr val="accent5"/>
          </a:lnRef>
          <a:fillRef idx="2">
            <a:schemeClr val="accent5"/>
          </a:fillRef>
          <a:effectRef idx="1">
            <a:schemeClr val="accent5"/>
          </a:effectRef>
          <a:fontRef idx="minor">
            <a:schemeClr val="dk1"/>
          </a:fontRef>
        </dgm:style>
      </dgm:prSet>
      <dgm:spPr>
        <a:noFill/>
      </dgm:spPr>
      <dgm:t>
        <a:bodyPr/>
        <a:lstStyle/>
        <a:p>
          <a:r>
            <a:rPr lang="en-US" sz="2000" b="1" dirty="0" smtClean="0">
              <a:solidFill>
                <a:schemeClr val="tx1"/>
              </a:solidFill>
            </a:rPr>
            <a:t>DPT T&amp;T</a:t>
          </a:r>
          <a:endParaRPr lang="en-US" sz="2000" b="1" dirty="0">
            <a:solidFill>
              <a:schemeClr val="tx1"/>
            </a:solidFill>
          </a:endParaRPr>
        </a:p>
      </dgm:t>
    </dgm:pt>
    <dgm:pt modelId="{49F23AB7-9E58-4E9D-948A-AEF9BB8EF393}" type="parTrans" cxnId="{92FA35E3-B35C-48AB-AB67-91586A82C0E2}">
      <dgm:prSet/>
      <dgm:spPr/>
      <dgm:t>
        <a:bodyPr/>
        <a:lstStyle/>
        <a:p>
          <a:endParaRPr lang="en-US" sz="2000" b="1">
            <a:solidFill>
              <a:schemeClr val="tx1"/>
            </a:solidFill>
          </a:endParaRPr>
        </a:p>
      </dgm:t>
    </dgm:pt>
    <dgm:pt modelId="{F19929FF-48BD-4CF9-9E68-C77FE80EE8EB}" type="sibTrans" cxnId="{92FA35E3-B35C-48AB-AB67-91586A82C0E2}">
      <dgm:prSet/>
      <dgm:spPr/>
      <dgm:t>
        <a:bodyPr/>
        <a:lstStyle/>
        <a:p>
          <a:endParaRPr lang="en-US" sz="2000" b="1">
            <a:solidFill>
              <a:schemeClr val="tx1"/>
            </a:solidFill>
          </a:endParaRPr>
        </a:p>
      </dgm:t>
    </dgm:pt>
    <dgm:pt modelId="{531590DD-C379-44EF-8CC4-AD34F6A1C5C6}">
      <dgm:prSet phldrT="[Text]" custT="1"/>
      <dgm:spPr/>
      <dgm:t>
        <a:bodyPr/>
        <a:lstStyle/>
        <a:p>
          <a:r>
            <a:rPr lang="en-US" sz="2000" b="1" dirty="0" smtClean="0">
              <a:solidFill>
                <a:schemeClr val="tx1"/>
              </a:solidFill>
            </a:rPr>
            <a:t>Interpersonal Skills</a:t>
          </a:r>
          <a:endParaRPr lang="en-US" sz="2000" b="1" dirty="0">
            <a:solidFill>
              <a:schemeClr val="tx1"/>
            </a:solidFill>
          </a:endParaRPr>
        </a:p>
      </dgm:t>
    </dgm:pt>
    <dgm:pt modelId="{882D0713-D61A-409A-BB09-3843BF7CC8EC}" type="parTrans" cxnId="{C6A43708-0B6E-4798-B6DC-AD605C6D268B}">
      <dgm:prSet/>
      <dgm:spPr/>
      <dgm:t>
        <a:bodyPr/>
        <a:lstStyle/>
        <a:p>
          <a:endParaRPr lang="en-US" sz="2000" b="1">
            <a:solidFill>
              <a:schemeClr val="tx1"/>
            </a:solidFill>
          </a:endParaRPr>
        </a:p>
      </dgm:t>
    </dgm:pt>
    <dgm:pt modelId="{3C7FF7BF-C4C3-4841-A7D9-1074F6869411}" type="sibTrans" cxnId="{C6A43708-0B6E-4798-B6DC-AD605C6D268B}">
      <dgm:prSet/>
      <dgm:spPr/>
      <dgm:t>
        <a:bodyPr/>
        <a:lstStyle/>
        <a:p>
          <a:endParaRPr lang="en-US" sz="2000" b="1">
            <a:solidFill>
              <a:schemeClr val="tx1"/>
            </a:solidFill>
          </a:endParaRPr>
        </a:p>
      </dgm:t>
    </dgm:pt>
    <dgm:pt modelId="{0BA5894D-D7F6-4602-B759-CCBE8C76942A}">
      <dgm:prSet phldrT="[Text]" custT="1"/>
      <dgm:spPr/>
      <dgm:t>
        <a:bodyPr/>
        <a:lstStyle/>
        <a:p>
          <a:r>
            <a:rPr lang="en-US" sz="2000" b="1" dirty="0" smtClean="0">
              <a:solidFill>
                <a:schemeClr val="tx1"/>
              </a:solidFill>
            </a:rPr>
            <a:t>Training</a:t>
          </a:r>
          <a:endParaRPr lang="en-US" sz="2000" b="1" dirty="0">
            <a:solidFill>
              <a:schemeClr val="tx1"/>
            </a:solidFill>
          </a:endParaRPr>
        </a:p>
      </dgm:t>
    </dgm:pt>
    <dgm:pt modelId="{61DA28F1-1AC9-42A4-A1DB-0974736DAC6F}" type="parTrans" cxnId="{DE254D02-3F5A-4F56-AD34-41F2DA2B376C}">
      <dgm:prSet/>
      <dgm:spPr/>
      <dgm:t>
        <a:bodyPr/>
        <a:lstStyle/>
        <a:p>
          <a:endParaRPr lang="en-US" sz="2000" b="1">
            <a:solidFill>
              <a:schemeClr val="tx1"/>
            </a:solidFill>
          </a:endParaRPr>
        </a:p>
      </dgm:t>
    </dgm:pt>
    <dgm:pt modelId="{E604CC39-8D4F-4708-8324-B6E143B4B39D}" type="sibTrans" cxnId="{DE254D02-3F5A-4F56-AD34-41F2DA2B376C}">
      <dgm:prSet/>
      <dgm:spPr/>
      <dgm:t>
        <a:bodyPr/>
        <a:lstStyle/>
        <a:p>
          <a:endParaRPr lang="en-US" sz="2000" b="1">
            <a:solidFill>
              <a:schemeClr val="tx1"/>
            </a:solidFill>
          </a:endParaRPr>
        </a:p>
      </dgm:t>
    </dgm:pt>
    <dgm:pt modelId="{9507DC82-CEF6-4A0A-BFEC-3FD6639C78B0}">
      <dgm:prSet phldrT="[Text]" custT="1"/>
      <dgm:spPr/>
      <dgm:t>
        <a:bodyPr/>
        <a:lstStyle/>
        <a:p>
          <a:r>
            <a:rPr lang="en-US" sz="2000" b="1" dirty="0" smtClean="0">
              <a:solidFill>
                <a:schemeClr val="tx1"/>
              </a:solidFill>
            </a:rPr>
            <a:t>Team Building Activities</a:t>
          </a:r>
          <a:endParaRPr lang="en-US" sz="2000" b="1" dirty="0">
            <a:solidFill>
              <a:schemeClr val="tx1"/>
            </a:solidFill>
          </a:endParaRPr>
        </a:p>
      </dgm:t>
    </dgm:pt>
    <dgm:pt modelId="{EA3EB256-30A0-4D65-95AC-27915E080460}" type="parTrans" cxnId="{F6DADF24-1501-429A-82BA-597EB6FABA9A}">
      <dgm:prSet/>
      <dgm:spPr/>
      <dgm:t>
        <a:bodyPr/>
        <a:lstStyle/>
        <a:p>
          <a:endParaRPr lang="en-US" sz="2000" b="1">
            <a:solidFill>
              <a:schemeClr val="tx1"/>
            </a:solidFill>
          </a:endParaRPr>
        </a:p>
      </dgm:t>
    </dgm:pt>
    <dgm:pt modelId="{FF925AB4-1FB5-47DA-AF29-1868118A1251}" type="sibTrans" cxnId="{F6DADF24-1501-429A-82BA-597EB6FABA9A}">
      <dgm:prSet/>
      <dgm:spPr/>
      <dgm:t>
        <a:bodyPr/>
        <a:lstStyle/>
        <a:p>
          <a:endParaRPr lang="en-US" sz="2000" b="1">
            <a:solidFill>
              <a:schemeClr val="tx1"/>
            </a:solidFill>
          </a:endParaRPr>
        </a:p>
      </dgm:t>
    </dgm:pt>
    <dgm:pt modelId="{9608F683-307E-4714-9CC4-81A728FFBE29}">
      <dgm:prSet phldrT="[Text]" custT="1"/>
      <dgm:spPr/>
      <dgm:t>
        <a:bodyPr/>
        <a:lstStyle/>
        <a:p>
          <a:r>
            <a:rPr lang="en-US" sz="2000" b="1" dirty="0" smtClean="0">
              <a:solidFill>
                <a:schemeClr val="tx1"/>
              </a:solidFill>
            </a:rPr>
            <a:t>Ground Rules </a:t>
          </a:r>
          <a:endParaRPr lang="en-US" sz="2000" b="1" dirty="0">
            <a:solidFill>
              <a:schemeClr val="tx1"/>
            </a:solidFill>
          </a:endParaRPr>
        </a:p>
      </dgm:t>
    </dgm:pt>
    <dgm:pt modelId="{63525D37-22B7-401B-8799-A9CF5F87EBED}" type="parTrans" cxnId="{CEE733C7-B523-4651-A63B-A12A6697CC2B}">
      <dgm:prSet/>
      <dgm:spPr/>
      <dgm:t>
        <a:bodyPr/>
        <a:lstStyle/>
        <a:p>
          <a:endParaRPr lang="en-US" sz="2000" b="1">
            <a:solidFill>
              <a:schemeClr val="tx1"/>
            </a:solidFill>
          </a:endParaRPr>
        </a:p>
      </dgm:t>
    </dgm:pt>
    <dgm:pt modelId="{469C5582-694D-4BA9-B15D-E27394014615}" type="sibTrans" cxnId="{CEE733C7-B523-4651-A63B-A12A6697CC2B}">
      <dgm:prSet/>
      <dgm:spPr/>
      <dgm:t>
        <a:bodyPr/>
        <a:lstStyle/>
        <a:p>
          <a:endParaRPr lang="en-US" sz="2000" b="1">
            <a:solidFill>
              <a:schemeClr val="tx1"/>
            </a:solidFill>
          </a:endParaRPr>
        </a:p>
      </dgm:t>
    </dgm:pt>
    <dgm:pt modelId="{4BAA7501-A894-4F04-9B61-8F71593FCEA3}">
      <dgm:prSet phldrT="[Text]" custT="1"/>
      <dgm:spPr/>
      <dgm:t>
        <a:bodyPr/>
        <a:lstStyle/>
        <a:p>
          <a:r>
            <a:rPr lang="en-US" sz="2000" b="1" dirty="0" smtClean="0">
              <a:solidFill>
                <a:schemeClr val="tx1"/>
              </a:solidFill>
            </a:rPr>
            <a:t>Colocation</a:t>
          </a:r>
          <a:endParaRPr lang="en-US" sz="2000" b="1" dirty="0">
            <a:solidFill>
              <a:schemeClr val="tx1"/>
            </a:solidFill>
          </a:endParaRPr>
        </a:p>
      </dgm:t>
    </dgm:pt>
    <dgm:pt modelId="{034A8C61-CD92-448D-B188-7607DC966DD0}" type="parTrans" cxnId="{EA8612F0-9647-4FEF-9F34-CD6B2BFA4304}">
      <dgm:prSet/>
      <dgm:spPr/>
      <dgm:t>
        <a:bodyPr/>
        <a:lstStyle/>
        <a:p>
          <a:endParaRPr lang="en-US" sz="2000" b="1">
            <a:solidFill>
              <a:schemeClr val="tx1"/>
            </a:solidFill>
          </a:endParaRPr>
        </a:p>
      </dgm:t>
    </dgm:pt>
    <dgm:pt modelId="{D5045EC1-44C6-4FFC-B9CB-40F1A5FC5191}" type="sibTrans" cxnId="{EA8612F0-9647-4FEF-9F34-CD6B2BFA4304}">
      <dgm:prSet/>
      <dgm:spPr/>
      <dgm:t>
        <a:bodyPr/>
        <a:lstStyle/>
        <a:p>
          <a:endParaRPr lang="en-US" sz="2000" b="1">
            <a:solidFill>
              <a:schemeClr val="tx1"/>
            </a:solidFill>
          </a:endParaRPr>
        </a:p>
      </dgm:t>
    </dgm:pt>
    <dgm:pt modelId="{5308DDEF-7B3B-4A60-85FF-B8B368BCACCC}">
      <dgm:prSet phldrT="[Text]" custT="1"/>
      <dgm:spPr/>
      <dgm:t>
        <a:bodyPr/>
        <a:lstStyle/>
        <a:p>
          <a:r>
            <a:rPr lang="en-US" sz="2000" b="1" dirty="0" smtClean="0">
              <a:solidFill>
                <a:schemeClr val="tx1"/>
              </a:solidFill>
            </a:rPr>
            <a:t>Recognition &amp; Rewards</a:t>
          </a:r>
          <a:endParaRPr lang="en-US" sz="2000" b="1" dirty="0">
            <a:solidFill>
              <a:schemeClr val="tx1"/>
            </a:solidFill>
          </a:endParaRPr>
        </a:p>
      </dgm:t>
    </dgm:pt>
    <dgm:pt modelId="{E4946836-D5B2-4F8D-8D7E-F66AC499EC51}" type="parTrans" cxnId="{06ADD45B-1A1B-438A-9BB7-13929CCF5C9A}">
      <dgm:prSet/>
      <dgm:spPr/>
      <dgm:t>
        <a:bodyPr/>
        <a:lstStyle/>
        <a:p>
          <a:endParaRPr lang="en-US" sz="2000"/>
        </a:p>
      </dgm:t>
    </dgm:pt>
    <dgm:pt modelId="{76C22F1F-AFA0-472E-B9C8-AFAB5D515AE1}" type="sibTrans" cxnId="{06ADD45B-1A1B-438A-9BB7-13929CCF5C9A}">
      <dgm:prSet/>
      <dgm:spPr/>
      <dgm:t>
        <a:bodyPr/>
        <a:lstStyle/>
        <a:p>
          <a:endParaRPr lang="en-US" sz="2000"/>
        </a:p>
      </dgm:t>
    </dgm:pt>
    <dgm:pt modelId="{DD6552BB-7D2D-4563-9338-D07B46B6F09B}">
      <dgm:prSet phldrT="[Text]" custT="1"/>
      <dgm:spPr/>
      <dgm:t>
        <a:bodyPr/>
        <a:lstStyle/>
        <a:p>
          <a:r>
            <a:rPr lang="en-US" sz="2000" b="1" dirty="0" smtClean="0">
              <a:solidFill>
                <a:schemeClr val="tx1"/>
              </a:solidFill>
            </a:rPr>
            <a:t>Personnel Assessment Tools</a:t>
          </a:r>
          <a:endParaRPr lang="en-US" sz="2000" b="1" dirty="0">
            <a:solidFill>
              <a:schemeClr val="tx1"/>
            </a:solidFill>
          </a:endParaRPr>
        </a:p>
      </dgm:t>
    </dgm:pt>
    <dgm:pt modelId="{183F02F7-5874-4ABC-9C56-4C0EE7E068AB}" type="parTrans" cxnId="{52AC3336-8220-4229-BCFC-CAF0684D9100}">
      <dgm:prSet/>
      <dgm:spPr/>
      <dgm:t>
        <a:bodyPr/>
        <a:lstStyle/>
        <a:p>
          <a:endParaRPr lang="en-US" sz="2000"/>
        </a:p>
      </dgm:t>
    </dgm:pt>
    <dgm:pt modelId="{07B12D0F-5CDA-414F-8523-2E8D48CE4CE9}" type="sibTrans" cxnId="{52AC3336-8220-4229-BCFC-CAF0684D9100}">
      <dgm:prSet/>
      <dgm:spPr/>
      <dgm:t>
        <a:bodyPr/>
        <a:lstStyle/>
        <a:p>
          <a:endParaRPr lang="en-US" sz="2000"/>
        </a:p>
      </dgm:t>
    </dgm:pt>
    <dgm:pt modelId="{08F79418-9FF3-40D7-871B-6DA42B0DE113}" type="pres">
      <dgm:prSet presAssocID="{A45DB03D-734D-4957-9409-4F8051C4A614}" presName="Name0" presStyleCnt="0">
        <dgm:presLayoutVars>
          <dgm:chMax val="1"/>
          <dgm:dir/>
          <dgm:animLvl val="ctr"/>
          <dgm:resizeHandles val="exact"/>
        </dgm:presLayoutVars>
      </dgm:prSet>
      <dgm:spPr/>
      <dgm:t>
        <a:bodyPr/>
        <a:lstStyle/>
        <a:p>
          <a:endParaRPr lang="en-US"/>
        </a:p>
      </dgm:t>
    </dgm:pt>
    <dgm:pt modelId="{14C59C44-6F29-49EF-9615-D826AE7D0A85}" type="pres">
      <dgm:prSet presAssocID="{15711F44-B54B-49F5-AD01-13F9C7D643FB}" presName="centerShape" presStyleLbl="node0" presStyleIdx="0" presStyleCnt="1" custLinFactNeighborX="-2713" custLinFactNeighborY="-296"/>
      <dgm:spPr/>
      <dgm:t>
        <a:bodyPr/>
        <a:lstStyle/>
        <a:p>
          <a:endParaRPr lang="en-US"/>
        </a:p>
      </dgm:t>
    </dgm:pt>
    <dgm:pt modelId="{4EF577E3-BC6D-4274-B853-D871240AB70C}" type="pres">
      <dgm:prSet presAssocID="{531590DD-C379-44EF-8CC4-AD34F6A1C5C6}" presName="node" presStyleLbl="node1" presStyleIdx="0" presStyleCnt="7" custScaleX="170474" custScaleY="79086" custRadScaleRad="96238" custRadScaleInc="-9140">
        <dgm:presLayoutVars>
          <dgm:bulletEnabled val="1"/>
        </dgm:presLayoutVars>
      </dgm:prSet>
      <dgm:spPr/>
      <dgm:t>
        <a:bodyPr/>
        <a:lstStyle/>
        <a:p>
          <a:endParaRPr lang="en-US"/>
        </a:p>
      </dgm:t>
    </dgm:pt>
    <dgm:pt modelId="{11405AD0-3E53-4C6B-987E-3F7F6CEBA0A9}" type="pres">
      <dgm:prSet presAssocID="{531590DD-C379-44EF-8CC4-AD34F6A1C5C6}" presName="dummy" presStyleCnt="0"/>
      <dgm:spPr/>
    </dgm:pt>
    <dgm:pt modelId="{95C8219D-7431-4264-83BE-86EE01334F3F}" type="pres">
      <dgm:prSet presAssocID="{3C7FF7BF-C4C3-4841-A7D9-1074F6869411}" presName="sibTrans" presStyleLbl="sibTrans2D1" presStyleIdx="0" presStyleCnt="7"/>
      <dgm:spPr/>
      <dgm:t>
        <a:bodyPr/>
        <a:lstStyle/>
        <a:p>
          <a:endParaRPr lang="en-US"/>
        </a:p>
      </dgm:t>
    </dgm:pt>
    <dgm:pt modelId="{E308EA92-0611-4848-915C-6EA82834F46D}" type="pres">
      <dgm:prSet presAssocID="{0BA5894D-D7F6-4602-B759-CCBE8C76942A}" presName="node" presStyleLbl="node1" presStyleIdx="1" presStyleCnt="7" custScaleX="121447" custScaleY="83470" custRadScaleRad="106193" custRadScaleInc="70002">
        <dgm:presLayoutVars>
          <dgm:bulletEnabled val="1"/>
        </dgm:presLayoutVars>
      </dgm:prSet>
      <dgm:spPr/>
      <dgm:t>
        <a:bodyPr/>
        <a:lstStyle/>
        <a:p>
          <a:endParaRPr lang="en-US"/>
        </a:p>
      </dgm:t>
    </dgm:pt>
    <dgm:pt modelId="{B3E9CBF6-EEF9-4E41-A8EA-AFAF027398EB}" type="pres">
      <dgm:prSet presAssocID="{0BA5894D-D7F6-4602-B759-CCBE8C76942A}" presName="dummy" presStyleCnt="0"/>
      <dgm:spPr/>
    </dgm:pt>
    <dgm:pt modelId="{E2720FC2-CFAD-4D71-A57C-C634A60FA31A}" type="pres">
      <dgm:prSet presAssocID="{E604CC39-8D4F-4708-8324-B6E143B4B39D}" presName="sibTrans" presStyleLbl="sibTrans2D1" presStyleIdx="1" presStyleCnt="7"/>
      <dgm:spPr/>
      <dgm:t>
        <a:bodyPr/>
        <a:lstStyle/>
        <a:p>
          <a:endParaRPr lang="en-US"/>
        </a:p>
      </dgm:t>
    </dgm:pt>
    <dgm:pt modelId="{BC291306-E55E-4F4A-98B3-06295C528D0E}" type="pres">
      <dgm:prSet presAssocID="{9507DC82-CEF6-4A0A-BFEC-3FD6639C78B0}" presName="node" presStyleLbl="node1" presStyleIdx="2" presStyleCnt="7" custScaleX="146495" custScaleY="93467">
        <dgm:presLayoutVars>
          <dgm:bulletEnabled val="1"/>
        </dgm:presLayoutVars>
      </dgm:prSet>
      <dgm:spPr/>
      <dgm:t>
        <a:bodyPr/>
        <a:lstStyle/>
        <a:p>
          <a:endParaRPr lang="en-US"/>
        </a:p>
      </dgm:t>
    </dgm:pt>
    <dgm:pt modelId="{CFA2244A-60BC-4C00-9910-B38F5E290B97}" type="pres">
      <dgm:prSet presAssocID="{9507DC82-CEF6-4A0A-BFEC-3FD6639C78B0}" presName="dummy" presStyleCnt="0"/>
      <dgm:spPr/>
    </dgm:pt>
    <dgm:pt modelId="{22E8BB64-DE09-444B-94BB-2537988FAD89}" type="pres">
      <dgm:prSet presAssocID="{FF925AB4-1FB5-47DA-AF29-1868118A1251}" presName="sibTrans" presStyleLbl="sibTrans2D1" presStyleIdx="2" presStyleCnt="7"/>
      <dgm:spPr/>
      <dgm:t>
        <a:bodyPr/>
        <a:lstStyle/>
        <a:p>
          <a:endParaRPr lang="en-US"/>
        </a:p>
      </dgm:t>
    </dgm:pt>
    <dgm:pt modelId="{7F94006C-30B2-4302-BFFC-FBF1F7196EA9}" type="pres">
      <dgm:prSet presAssocID="{9608F683-307E-4714-9CC4-81A728FFBE29}" presName="node" presStyleLbl="node1" presStyleIdx="3" presStyleCnt="7" custScaleX="108180" custScaleY="88045" custRadScaleRad="97985" custRadScaleInc="-24503">
        <dgm:presLayoutVars>
          <dgm:bulletEnabled val="1"/>
        </dgm:presLayoutVars>
      </dgm:prSet>
      <dgm:spPr/>
      <dgm:t>
        <a:bodyPr/>
        <a:lstStyle/>
        <a:p>
          <a:endParaRPr lang="en-US"/>
        </a:p>
      </dgm:t>
    </dgm:pt>
    <dgm:pt modelId="{CAC1C687-55B3-4F91-AA5D-33A8A11BF36B}" type="pres">
      <dgm:prSet presAssocID="{9608F683-307E-4714-9CC4-81A728FFBE29}" presName="dummy" presStyleCnt="0"/>
      <dgm:spPr/>
    </dgm:pt>
    <dgm:pt modelId="{B8B01F6D-7596-458A-865F-E2F548B1BBC4}" type="pres">
      <dgm:prSet presAssocID="{469C5582-694D-4BA9-B15D-E27394014615}" presName="sibTrans" presStyleLbl="sibTrans2D1" presStyleIdx="3" presStyleCnt="7"/>
      <dgm:spPr/>
      <dgm:t>
        <a:bodyPr/>
        <a:lstStyle/>
        <a:p>
          <a:endParaRPr lang="en-US"/>
        </a:p>
      </dgm:t>
    </dgm:pt>
    <dgm:pt modelId="{1E79AE31-79BB-43BA-9275-B664D9C72C88}" type="pres">
      <dgm:prSet presAssocID="{4BAA7501-A894-4F04-9B61-8F71593FCEA3}" presName="node" presStyleLbl="node1" presStyleIdx="4" presStyleCnt="7" custScaleX="139751" custScaleY="103256" custRadScaleRad="94572" custRadScaleInc="39547">
        <dgm:presLayoutVars>
          <dgm:bulletEnabled val="1"/>
        </dgm:presLayoutVars>
      </dgm:prSet>
      <dgm:spPr/>
      <dgm:t>
        <a:bodyPr/>
        <a:lstStyle/>
        <a:p>
          <a:endParaRPr lang="en-US"/>
        </a:p>
      </dgm:t>
    </dgm:pt>
    <dgm:pt modelId="{83872A7D-6AB7-4F45-8D66-3A3066E9AA38}" type="pres">
      <dgm:prSet presAssocID="{4BAA7501-A894-4F04-9B61-8F71593FCEA3}" presName="dummy" presStyleCnt="0"/>
      <dgm:spPr/>
    </dgm:pt>
    <dgm:pt modelId="{DD28714E-22E3-41EF-9073-08D6F7EE57A4}" type="pres">
      <dgm:prSet presAssocID="{D5045EC1-44C6-4FFC-B9CB-40F1A5FC5191}" presName="sibTrans" presStyleLbl="sibTrans2D1" presStyleIdx="4" presStyleCnt="7"/>
      <dgm:spPr/>
      <dgm:t>
        <a:bodyPr/>
        <a:lstStyle/>
        <a:p>
          <a:endParaRPr lang="en-US"/>
        </a:p>
      </dgm:t>
    </dgm:pt>
    <dgm:pt modelId="{AA17C038-BE5A-45DD-8839-5AC5EA6F6D03}" type="pres">
      <dgm:prSet presAssocID="{5308DDEF-7B3B-4A60-85FF-B8B368BCACCC}" presName="node" presStyleLbl="node1" presStyleIdx="5" presStyleCnt="7" custScaleX="149779">
        <dgm:presLayoutVars>
          <dgm:bulletEnabled val="1"/>
        </dgm:presLayoutVars>
      </dgm:prSet>
      <dgm:spPr/>
      <dgm:t>
        <a:bodyPr/>
        <a:lstStyle/>
        <a:p>
          <a:endParaRPr lang="en-US"/>
        </a:p>
      </dgm:t>
    </dgm:pt>
    <dgm:pt modelId="{239E0057-41BD-4636-B7AC-97872A7F2B5C}" type="pres">
      <dgm:prSet presAssocID="{5308DDEF-7B3B-4A60-85FF-B8B368BCACCC}" presName="dummy" presStyleCnt="0"/>
      <dgm:spPr/>
    </dgm:pt>
    <dgm:pt modelId="{FF795D8A-AFC0-480E-942D-8B2949D87542}" type="pres">
      <dgm:prSet presAssocID="{76C22F1F-AFA0-472E-B9C8-AFAB5D515AE1}" presName="sibTrans" presStyleLbl="sibTrans2D1" presStyleIdx="5" presStyleCnt="7"/>
      <dgm:spPr/>
      <dgm:t>
        <a:bodyPr/>
        <a:lstStyle/>
        <a:p>
          <a:endParaRPr lang="en-US"/>
        </a:p>
      </dgm:t>
    </dgm:pt>
    <dgm:pt modelId="{E554A70B-53C3-4B5C-A43C-25225EF06CFB}" type="pres">
      <dgm:prSet presAssocID="{DD6552BB-7D2D-4563-9338-D07B46B6F09B}" presName="node" presStyleLbl="node1" presStyleIdx="6" presStyleCnt="7" custScaleX="151707" custScaleY="106363" custRadScaleRad="96005" custRadScaleInc="-39183">
        <dgm:presLayoutVars>
          <dgm:bulletEnabled val="1"/>
        </dgm:presLayoutVars>
      </dgm:prSet>
      <dgm:spPr/>
      <dgm:t>
        <a:bodyPr/>
        <a:lstStyle/>
        <a:p>
          <a:endParaRPr lang="en-US"/>
        </a:p>
      </dgm:t>
    </dgm:pt>
    <dgm:pt modelId="{2AA9812F-EC52-413B-BD3C-7E32EAFBC467}" type="pres">
      <dgm:prSet presAssocID="{DD6552BB-7D2D-4563-9338-D07B46B6F09B}" presName="dummy" presStyleCnt="0"/>
      <dgm:spPr/>
    </dgm:pt>
    <dgm:pt modelId="{70D34197-6070-4C14-8385-E72ADFC8BC31}" type="pres">
      <dgm:prSet presAssocID="{07B12D0F-5CDA-414F-8523-2E8D48CE4CE9}" presName="sibTrans" presStyleLbl="sibTrans2D1" presStyleIdx="6" presStyleCnt="7"/>
      <dgm:spPr/>
      <dgm:t>
        <a:bodyPr/>
        <a:lstStyle/>
        <a:p>
          <a:endParaRPr lang="en-US"/>
        </a:p>
      </dgm:t>
    </dgm:pt>
  </dgm:ptLst>
  <dgm:cxnLst>
    <dgm:cxn modelId="{C6A43708-0B6E-4798-B6DC-AD605C6D268B}" srcId="{15711F44-B54B-49F5-AD01-13F9C7D643FB}" destId="{531590DD-C379-44EF-8CC4-AD34F6A1C5C6}" srcOrd="0" destOrd="0" parTransId="{882D0713-D61A-409A-BB09-3843BF7CC8EC}" sibTransId="{3C7FF7BF-C4C3-4841-A7D9-1074F6869411}"/>
    <dgm:cxn modelId="{EA8612F0-9647-4FEF-9F34-CD6B2BFA4304}" srcId="{15711F44-B54B-49F5-AD01-13F9C7D643FB}" destId="{4BAA7501-A894-4F04-9B61-8F71593FCEA3}" srcOrd="4" destOrd="0" parTransId="{034A8C61-CD92-448D-B188-7607DC966DD0}" sibTransId="{D5045EC1-44C6-4FFC-B9CB-40F1A5FC5191}"/>
    <dgm:cxn modelId="{5F3C9DCD-B3EA-4A78-A2DE-08FF84A39ABF}" type="presOf" srcId="{469C5582-694D-4BA9-B15D-E27394014615}" destId="{B8B01F6D-7596-458A-865F-E2F548B1BBC4}" srcOrd="0" destOrd="0" presId="urn:microsoft.com/office/officeart/2005/8/layout/radial6"/>
    <dgm:cxn modelId="{FA418B44-1BEA-4263-8010-EB6B77C8A3B0}" type="presOf" srcId="{9608F683-307E-4714-9CC4-81A728FFBE29}" destId="{7F94006C-30B2-4302-BFFC-FBF1F7196EA9}" srcOrd="0" destOrd="0" presId="urn:microsoft.com/office/officeart/2005/8/layout/radial6"/>
    <dgm:cxn modelId="{92FA35E3-B35C-48AB-AB67-91586A82C0E2}" srcId="{A45DB03D-734D-4957-9409-4F8051C4A614}" destId="{15711F44-B54B-49F5-AD01-13F9C7D643FB}" srcOrd="0" destOrd="0" parTransId="{49F23AB7-9E58-4E9D-948A-AEF9BB8EF393}" sibTransId="{F19929FF-48BD-4CF9-9E68-C77FE80EE8EB}"/>
    <dgm:cxn modelId="{4E0081EF-BF82-4E5F-B78D-79F0484EE42D}" type="presOf" srcId="{4BAA7501-A894-4F04-9B61-8F71593FCEA3}" destId="{1E79AE31-79BB-43BA-9275-B664D9C72C88}" srcOrd="0" destOrd="0" presId="urn:microsoft.com/office/officeart/2005/8/layout/radial6"/>
    <dgm:cxn modelId="{0B5633C5-C578-4E69-9DC0-3A4E840002A9}" type="presOf" srcId="{07B12D0F-5CDA-414F-8523-2E8D48CE4CE9}" destId="{70D34197-6070-4C14-8385-E72ADFC8BC31}" srcOrd="0" destOrd="0" presId="urn:microsoft.com/office/officeart/2005/8/layout/radial6"/>
    <dgm:cxn modelId="{75787EA6-608F-498A-B526-75450B6C9602}" type="presOf" srcId="{D5045EC1-44C6-4FFC-B9CB-40F1A5FC5191}" destId="{DD28714E-22E3-41EF-9073-08D6F7EE57A4}" srcOrd="0" destOrd="0" presId="urn:microsoft.com/office/officeart/2005/8/layout/radial6"/>
    <dgm:cxn modelId="{2FBA8F69-A9B9-4741-B844-C8CE1ED5D284}" type="presOf" srcId="{E604CC39-8D4F-4708-8324-B6E143B4B39D}" destId="{E2720FC2-CFAD-4D71-A57C-C634A60FA31A}" srcOrd="0" destOrd="0" presId="urn:microsoft.com/office/officeart/2005/8/layout/radial6"/>
    <dgm:cxn modelId="{F4543D2C-3E19-4BDB-ADF6-BBF82F9958C3}" type="presOf" srcId="{5308DDEF-7B3B-4A60-85FF-B8B368BCACCC}" destId="{AA17C038-BE5A-45DD-8839-5AC5EA6F6D03}" srcOrd="0" destOrd="0" presId="urn:microsoft.com/office/officeart/2005/8/layout/radial6"/>
    <dgm:cxn modelId="{EC70D899-B46C-4866-A028-EBB0999DBE8A}" type="presOf" srcId="{A45DB03D-734D-4957-9409-4F8051C4A614}" destId="{08F79418-9FF3-40D7-871B-6DA42B0DE113}" srcOrd="0" destOrd="0" presId="urn:microsoft.com/office/officeart/2005/8/layout/radial6"/>
    <dgm:cxn modelId="{4FE73E30-232C-45EF-8AA8-0DA5A002D8D9}" type="presOf" srcId="{531590DD-C379-44EF-8CC4-AD34F6A1C5C6}" destId="{4EF577E3-BC6D-4274-B853-D871240AB70C}" srcOrd="0" destOrd="0" presId="urn:microsoft.com/office/officeart/2005/8/layout/radial6"/>
    <dgm:cxn modelId="{7EBCE9B6-4111-4033-BF50-EC3D5953AA17}" type="presOf" srcId="{9507DC82-CEF6-4A0A-BFEC-3FD6639C78B0}" destId="{BC291306-E55E-4F4A-98B3-06295C528D0E}" srcOrd="0" destOrd="0" presId="urn:microsoft.com/office/officeart/2005/8/layout/radial6"/>
    <dgm:cxn modelId="{DE254D02-3F5A-4F56-AD34-41F2DA2B376C}" srcId="{15711F44-B54B-49F5-AD01-13F9C7D643FB}" destId="{0BA5894D-D7F6-4602-B759-CCBE8C76942A}" srcOrd="1" destOrd="0" parTransId="{61DA28F1-1AC9-42A4-A1DB-0974736DAC6F}" sibTransId="{E604CC39-8D4F-4708-8324-B6E143B4B39D}"/>
    <dgm:cxn modelId="{1BC842E0-3AFA-4535-81AD-1F63C0D41632}" type="presOf" srcId="{FF925AB4-1FB5-47DA-AF29-1868118A1251}" destId="{22E8BB64-DE09-444B-94BB-2537988FAD89}" srcOrd="0" destOrd="0" presId="urn:microsoft.com/office/officeart/2005/8/layout/radial6"/>
    <dgm:cxn modelId="{6896F96F-C580-47D0-B5AC-B255356C41AA}" type="presOf" srcId="{3C7FF7BF-C4C3-4841-A7D9-1074F6869411}" destId="{95C8219D-7431-4264-83BE-86EE01334F3F}" srcOrd="0" destOrd="0" presId="urn:microsoft.com/office/officeart/2005/8/layout/radial6"/>
    <dgm:cxn modelId="{97570F6F-2B10-4819-BFEE-0A13AD8676AD}" type="presOf" srcId="{76C22F1F-AFA0-472E-B9C8-AFAB5D515AE1}" destId="{FF795D8A-AFC0-480E-942D-8B2949D87542}" srcOrd="0" destOrd="0" presId="urn:microsoft.com/office/officeart/2005/8/layout/radial6"/>
    <dgm:cxn modelId="{A0F00B0F-187A-4670-8038-4B7E07F8F00D}" type="presOf" srcId="{0BA5894D-D7F6-4602-B759-CCBE8C76942A}" destId="{E308EA92-0611-4848-915C-6EA82834F46D}" srcOrd="0" destOrd="0" presId="urn:microsoft.com/office/officeart/2005/8/layout/radial6"/>
    <dgm:cxn modelId="{CEE733C7-B523-4651-A63B-A12A6697CC2B}" srcId="{15711F44-B54B-49F5-AD01-13F9C7D643FB}" destId="{9608F683-307E-4714-9CC4-81A728FFBE29}" srcOrd="3" destOrd="0" parTransId="{63525D37-22B7-401B-8799-A9CF5F87EBED}" sibTransId="{469C5582-694D-4BA9-B15D-E27394014615}"/>
    <dgm:cxn modelId="{F6DADF24-1501-429A-82BA-597EB6FABA9A}" srcId="{15711F44-B54B-49F5-AD01-13F9C7D643FB}" destId="{9507DC82-CEF6-4A0A-BFEC-3FD6639C78B0}" srcOrd="2" destOrd="0" parTransId="{EA3EB256-30A0-4D65-95AC-27915E080460}" sibTransId="{FF925AB4-1FB5-47DA-AF29-1868118A1251}"/>
    <dgm:cxn modelId="{BF6407E6-D641-4806-BA44-FEBD5C8CAE27}" type="presOf" srcId="{DD6552BB-7D2D-4563-9338-D07B46B6F09B}" destId="{E554A70B-53C3-4B5C-A43C-25225EF06CFB}" srcOrd="0" destOrd="0" presId="urn:microsoft.com/office/officeart/2005/8/layout/radial6"/>
    <dgm:cxn modelId="{F86094FB-EC35-4449-B65E-CF0164A4C11B}" type="presOf" srcId="{15711F44-B54B-49F5-AD01-13F9C7D643FB}" destId="{14C59C44-6F29-49EF-9615-D826AE7D0A85}" srcOrd="0" destOrd="0" presId="urn:microsoft.com/office/officeart/2005/8/layout/radial6"/>
    <dgm:cxn modelId="{06ADD45B-1A1B-438A-9BB7-13929CCF5C9A}" srcId="{15711F44-B54B-49F5-AD01-13F9C7D643FB}" destId="{5308DDEF-7B3B-4A60-85FF-B8B368BCACCC}" srcOrd="5" destOrd="0" parTransId="{E4946836-D5B2-4F8D-8D7E-F66AC499EC51}" sibTransId="{76C22F1F-AFA0-472E-B9C8-AFAB5D515AE1}"/>
    <dgm:cxn modelId="{52AC3336-8220-4229-BCFC-CAF0684D9100}" srcId="{15711F44-B54B-49F5-AD01-13F9C7D643FB}" destId="{DD6552BB-7D2D-4563-9338-D07B46B6F09B}" srcOrd="6" destOrd="0" parTransId="{183F02F7-5874-4ABC-9C56-4C0EE7E068AB}" sibTransId="{07B12D0F-5CDA-414F-8523-2E8D48CE4CE9}"/>
    <dgm:cxn modelId="{AF987A9F-F507-4C05-85CA-2064E837CC68}" type="presParOf" srcId="{08F79418-9FF3-40D7-871B-6DA42B0DE113}" destId="{14C59C44-6F29-49EF-9615-D826AE7D0A85}" srcOrd="0" destOrd="0" presId="urn:microsoft.com/office/officeart/2005/8/layout/radial6"/>
    <dgm:cxn modelId="{52C74E4F-5E98-494A-B83E-C16C33824569}" type="presParOf" srcId="{08F79418-9FF3-40D7-871B-6DA42B0DE113}" destId="{4EF577E3-BC6D-4274-B853-D871240AB70C}" srcOrd="1" destOrd="0" presId="urn:microsoft.com/office/officeart/2005/8/layout/radial6"/>
    <dgm:cxn modelId="{508C7419-E4DA-43C5-AAC3-F20AE32FFEAD}" type="presParOf" srcId="{08F79418-9FF3-40D7-871B-6DA42B0DE113}" destId="{11405AD0-3E53-4C6B-987E-3F7F6CEBA0A9}" srcOrd="2" destOrd="0" presId="urn:microsoft.com/office/officeart/2005/8/layout/radial6"/>
    <dgm:cxn modelId="{23A7EF26-57F1-4A6E-A923-640A35C42B67}" type="presParOf" srcId="{08F79418-9FF3-40D7-871B-6DA42B0DE113}" destId="{95C8219D-7431-4264-83BE-86EE01334F3F}" srcOrd="3" destOrd="0" presId="urn:microsoft.com/office/officeart/2005/8/layout/radial6"/>
    <dgm:cxn modelId="{03E8264F-E2B4-4A47-983B-43583B4F0585}" type="presParOf" srcId="{08F79418-9FF3-40D7-871B-6DA42B0DE113}" destId="{E308EA92-0611-4848-915C-6EA82834F46D}" srcOrd="4" destOrd="0" presId="urn:microsoft.com/office/officeart/2005/8/layout/radial6"/>
    <dgm:cxn modelId="{F9FA53B5-AF96-4326-AF64-751B70A730E9}" type="presParOf" srcId="{08F79418-9FF3-40D7-871B-6DA42B0DE113}" destId="{B3E9CBF6-EEF9-4E41-A8EA-AFAF027398EB}" srcOrd="5" destOrd="0" presId="urn:microsoft.com/office/officeart/2005/8/layout/radial6"/>
    <dgm:cxn modelId="{DEBA15DF-CAEF-4E40-B0E5-0C3EEDDA890E}" type="presParOf" srcId="{08F79418-9FF3-40D7-871B-6DA42B0DE113}" destId="{E2720FC2-CFAD-4D71-A57C-C634A60FA31A}" srcOrd="6" destOrd="0" presId="urn:microsoft.com/office/officeart/2005/8/layout/radial6"/>
    <dgm:cxn modelId="{769D205A-4BCC-4063-AF9B-1CE0C6DBCE17}" type="presParOf" srcId="{08F79418-9FF3-40D7-871B-6DA42B0DE113}" destId="{BC291306-E55E-4F4A-98B3-06295C528D0E}" srcOrd="7" destOrd="0" presId="urn:microsoft.com/office/officeart/2005/8/layout/radial6"/>
    <dgm:cxn modelId="{E56FC280-537B-4E4E-9696-B8C59D4ECD27}" type="presParOf" srcId="{08F79418-9FF3-40D7-871B-6DA42B0DE113}" destId="{CFA2244A-60BC-4C00-9910-B38F5E290B97}" srcOrd="8" destOrd="0" presId="urn:microsoft.com/office/officeart/2005/8/layout/radial6"/>
    <dgm:cxn modelId="{21E112E9-A620-48AC-9544-EECA4B798DFB}" type="presParOf" srcId="{08F79418-9FF3-40D7-871B-6DA42B0DE113}" destId="{22E8BB64-DE09-444B-94BB-2537988FAD89}" srcOrd="9" destOrd="0" presId="urn:microsoft.com/office/officeart/2005/8/layout/radial6"/>
    <dgm:cxn modelId="{38751D46-CA10-434C-AE56-3209B34FA51E}" type="presParOf" srcId="{08F79418-9FF3-40D7-871B-6DA42B0DE113}" destId="{7F94006C-30B2-4302-BFFC-FBF1F7196EA9}" srcOrd="10" destOrd="0" presId="urn:microsoft.com/office/officeart/2005/8/layout/radial6"/>
    <dgm:cxn modelId="{017F1B33-53EC-4822-A738-F2745A284566}" type="presParOf" srcId="{08F79418-9FF3-40D7-871B-6DA42B0DE113}" destId="{CAC1C687-55B3-4F91-AA5D-33A8A11BF36B}" srcOrd="11" destOrd="0" presId="urn:microsoft.com/office/officeart/2005/8/layout/radial6"/>
    <dgm:cxn modelId="{9261444E-4B2E-479C-BC55-44173CF78E14}" type="presParOf" srcId="{08F79418-9FF3-40D7-871B-6DA42B0DE113}" destId="{B8B01F6D-7596-458A-865F-E2F548B1BBC4}" srcOrd="12" destOrd="0" presId="urn:microsoft.com/office/officeart/2005/8/layout/radial6"/>
    <dgm:cxn modelId="{3A612BC9-7616-453B-B5B1-B3827C4ACA6F}" type="presParOf" srcId="{08F79418-9FF3-40D7-871B-6DA42B0DE113}" destId="{1E79AE31-79BB-43BA-9275-B664D9C72C88}" srcOrd="13" destOrd="0" presId="urn:microsoft.com/office/officeart/2005/8/layout/radial6"/>
    <dgm:cxn modelId="{A2A2B111-9556-42B2-913A-F3422F939D6F}" type="presParOf" srcId="{08F79418-9FF3-40D7-871B-6DA42B0DE113}" destId="{83872A7D-6AB7-4F45-8D66-3A3066E9AA38}" srcOrd="14" destOrd="0" presId="urn:microsoft.com/office/officeart/2005/8/layout/radial6"/>
    <dgm:cxn modelId="{4198270E-35DC-455C-A5B8-0E399463089D}" type="presParOf" srcId="{08F79418-9FF3-40D7-871B-6DA42B0DE113}" destId="{DD28714E-22E3-41EF-9073-08D6F7EE57A4}" srcOrd="15" destOrd="0" presId="urn:microsoft.com/office/officeart/2005/8/layout/radial6"/>
    <dgm:cxn modelId="{C8DFCC2A-74DF-493B-A9E3-9F75A90E0150}" type="presParOf" srcId="{08F79418-9FF3-40D7-871B-6DA42B0DE113}" destId="{AA17C038-BE5A-45DD-8839-5AC5EA6F6D03}" srcOrd="16" destOrd="0" presId="urn:microsoft.com/office/officeart/2005/8/layout/radial6"/>
    <dgm:cxn modelId="{2BF1B087-4503-4D04-B75E-140FBC1950D1}" type="presParOf" srcId="{08F79418-9FF3-40D7-871B-6DA42B0DE113}" destId="{239E0057-41BD-4636-B7AC-97872A7F2B5C}" srcOrd="17" destOrd="0" presId="urn:microsoft.com/office/officeart/2005/8/layout/radial6"/>
    <dgm:cxn modelId="{2247B546-AE76-4088-B95C-E49D445EC2C8}" type="presParOf" srcId="{08F79418-9FF3-40D7-871B-6DA42B0DE113}" destId="{FF795D8A-AFC0-480E-942D-8B2949D87542}" srcOrd="18" destOrd="0" presId="urn:microsoft.com/office/officeart/2005/8/layout/radial6"/>
    <dgm:cxn modelId="{7176CD36-8C8C-4831-8229-8CEA86AA4BB6}" type="presParOf" srcId="{08F79418-9FF3-40D7-871B-6DA42B0DE113}" destId="{E554A70B-53C3-4B5C-A43C-25225EF06CFB}" srcOrd="19" destOrd="0" presId="urn:microsoft.com/office/officeart/2005/8/layout/radial6"/>
    <dgm:cxn modelId="{22B5836E-89A1-4204-95C9-2A75041B533C}" type="presParOf" srcId="{08F79418-9FF3-40D7-871B-6DA42B0DE113}" destId="{2AA9812F-EC52-413B-BD3C-7E32EAFBC467}" srcOrd="20" destOrd="0" presId="urn:microsoft.com/office/officeart/2005/8/layout/radial6"/>
    <dgm:cxn modelId="{279EFAA0-E6BF-4B60-B53A-BBA064DA1FAF}" type="presParOf" srcId="{08F79418-9FF3-40D7-871B-6DA42B0DE113}" destId="{70D34197-6070-4C14-8385-E72ADFC8BC31}"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B6C90-B64C-43CC-A631-83995CA1463A}" type="doc">
      <dgm:prSet loTypeId="urn:microsoft.com/office/officeart/2005/8/layout/cycle1" loCatId="cycle" qsTypeId="urn:microsoft.com/office/officeart/2005/8/quickstyle/simple1" qsCatId="simple" csTypeId="urn:microsoft.com/office/officeart/2005/8/colors/accent0_3" csCatId="mainScheme" phldr="1"/>
      <dgm:spPr/>
    </dgm:pt>
    <dgm:pt modelId="{28887C86-FD35-41A3-ACBD-028BDE2EAFE7}">
      <dgm:prSet phldrT="[Text]" custT="1"/>
      <dgm:spPr/>
      <dgm:t>
        <a:bodyPr/>
        <a:lstStyle/>
        <a:p>
          <a:r>
            <a:rPr lang="en-US" sz="2000" dirty="0" smtClean="0"/>
            <a:t>Communication Skills</a:t>
          </a:r>
          <a:endParaRPr lang="en-US" sz="2000" dirty="0"/>
        </a:p>
      </dgm:t>
    </dgm:pt>
    <dgm:pt modelId="{8DB26750-3BFB-4ECD-B7D3-1BCD79DD6029}" type="parTrans" cxnId="{90609935-C841-47EC-9A4B-055F7E7BD19B}">
      <dgm:prSet/>
      <dgm:spPr/>
      <dgm:t>
        <a:bodyPr/>
        <a:lstStyle/>
        <a:p>
          <a:endParaRPr lang="en-US" sz="2000"/>
        </a:p>
      </dgm:t>
    </dgm:pt>
    <dgm:pt modelId="{199EA0C2-B578-443C-ADC9-7A2B31ADB158}" type="sibTrans" cxnId="{90609935-C841-47EC-9A4B-055F7E7BD19B}">
      <dgm:prSet/>
      <dgm:spPr/>
      <dgm:t>
        <a:bodyPr/>
        <a:lstStyle/>
        <a:p>
          <a:endParaRPr lang="en-US" sz="2000"/>
        </a:p>
      </dgm:t>
    </dgm:pt>
    <dgm:pt modelId="{5903D026-0EFF-41F3-A3C9-614268ACABDA}">
      <dgm:prSet phldrT="[Text]" custT="1"/>
      <dgm:spPr/>
      <dgm:t>
        <a:bodyPr/>
        <a:lstStyle/>
        <a:p>
          <a:r>
            <a:rPr lang="en-US" sz="2000" dirty="0" smtClean="0"/>
            <a:t>Emotional Intelligence</a:t>
          </a:r>
          <a:endParaRPr lang="en-US" sz="2000" dirty="0"/>
        </a:p>
      </dgm:t>
    </dgm:pt>
    <dgm:pt modelId="{49857900-A327-4DB2-A72C-C10151A309A8}" type="parTrans" cxnId="{12016D8F-760D-4B3D-9164-6E52FBA53D93}">
      <dgm:prSet/>
      <dgm:spPr/>
      <dgm:t>
        <a:bodyPr/>
        <a:lstStyle/>
        <a:p>
          <a:endParaRPr lang="en-US" sz="2000"/>
        </a:p>
      </dgm:t>
    </dgm:pt>
    <dgm:pt modelId="{985A90EF-9A4F-452E-AFC1-E49CDB581F32}" type="sibTrans" cxnId="{12016D8F-760D-4B3D-9164-6E52FBA53D93}">
      <dgm:prSet/>
      <dgm:spPr/>
      <dgm:t>
        <a:bodyPr/>
        <a:lstStyle/>
        <a:p>
          <a:endParaRPr lang="en-US" sz="2000"/>
        </a:p>
      </dgm:t>
    </dgm:pt>
    <dgm:pt modelId="{BC986482-5ABF-4B59-B0C1-17F68B9E9D43}">
      <dgm:prSet phldrT="[Text]" custT="1"/>
      <dgm:spPr/>
      <dgm:t>
        <a:bodyPr/>
        <a:lstStyle/>
        <a:p>
          <a:r>
            <a:rPr lang="en-US" sz="2000" dirty="0" smtClean="0"/>
            <a:t>Negotiation</a:t>
          </a:r>
          <a:endParaRPr lang="en-US" sz="2000" dirty="0"/>
        </a:p>
      </dgm:t>
    </dgm:pt>
    <dgm:pt modelId="{48450B48-E4E4-444E-8CAD-B6BDB67E4349}" type="parTrans" cxnId="{864FCA04-9996-4DD2-91CD-1F67A7E97CB3}">
      <dgm:prSet/>
      <dgm:spPr/>
      <dgm:t>
        <a:bodyPr/>
        <a:lstStyle/>
        <a:p>
          <a:endParaRPr lang="en-US" sz="2000"/>
        </a:p>
      </dgm:t>
    </dgm:pt>
    <dgm:pt modelId="{123A2530-91FB-45AC-AC2C-4227AC039CBF}" type="sibTrans" cxnId="{864FCA04-9996-4DD2-91CD-1F67A7E97CB3}">
      <dgm:prSet/>
      <dgm:spPr/>
      <dgm:t>
        <a:bodyPr/>
        <a:lstStyle/>
        <a:p>
          <a:endParaRPr lang="en-US" sz="2000"/>
        </a:p>
      </dgm:t>
    </dgm:pt>
    <dgm:pt modelId="{3949DB6A-7A1A-4265-99D8-30B33C3FCFBD}">
      <dgm:prSet phldrT="[Text]" custT="1"/>
      <dgm:spPr/>
      <dgm:t>
        <a:bodyPr/>
        <a:lstStyle/>
        <a:p>
          <a:r>
            <a:rPr lang="en-US" sz="2000" dirty="0" smtClean="0"/>
            <a:t>Conflict Resolution</a:t>
          </a:r>
          <a:endParaRPr lang="en-US" sz="2000" dirty="0"/>
        </a:p>
      </dgm:t>
    </dgm:pt>
    <dgm:pt modelId="{9A951567-96BB-4A97-A98E-AF760FA8F466}" type="parTrans" cxnId="{459C91DC-5510-4D31-9343-5D2E48C2D16C}">
      <dgm:prSet/>
      <dgm:spPr/>
      <dgm:t>
        <a:bodyPr/>
        <a:lstStyle/>
        <a:p>
          <a:endParaRPr lang="en-US" sz="2000"/>
        </a:p>
      </dgm:t>
    </dgm:pt>
    <dgm:pt modelId="{F956CF9B-F74B-43B3-A923-69D478344F9F}" type="sibTrans" cxnId="{459C91DC-5510-4D31-9343-5D2E48C2D16C}">
      <dgm:prSet/>
      <dgm:spPr/>
      <dgm:t>
        <a:bodyPr/>
        <a:lstStyle/>
        <a:p>
          <a:endParaRPr lang="en-US" sz="2000"/>
        </a:p>
      </dgm:t>
    </dgm:pt>
    <dgm:pt modelId="{C6B16691-821F-4095-A17C-D93A02DB5A5E}">
      <dgm:prSet phldrT="[Text]" custT="1"/>
      <dgm:spPr/>
      <dgm:t>
        <a:bodyPr/>
        <a:lstStyle/>
        <a:p>
          <a:r>
            <a:rPr lang="en-US" sz="2000" dirty="0" smtClean="0"/>
            <a:t>Influence</a:t>
          </a:r>
          <a:endParaRPr lang="en-US" sz="2000" dirty="0"/>
        </a:p>
      </dgm:t>
    </dgm:pt>
    <dgm:pt modelId="{90A8282C-5BED-4D3A-AAEC-3307A2EFC69E}" type="parTrans" cxnId="{96170CA1-3989-4759-B698-D1707D62563B}">
      <dgm:prSet/>
      <dgm:spPr/>
      <dgm:t>
        <a:bodyPr/>
        <a:lstStyle/>
        <a:p>
          <a:endParaRPr lang="en-US" sz="2000"/>
        </a:p>
      </dgm:t>
    </dgm:pt>
    <dgm:pt modelId="{20757529-E6CE-44C1-B896-CE5F127316AC}" type="sibTrans" cxnId="{96170CA1-3989-4759-B698-D1707D62563B}">
      <dgm:prSet/>
      <dgm:spPr/>
      <dgm:t>
        <a:bodyPr/>
        <a:lstStyle/>
        <a:p>
          <a:endParaRPr lang="en-US" sz="2000"/>
        </a:p>
      </dgm:t>
    </dgm:pt>
    <dgm:pt modelId="{DE208938-09E0-4E2A-8DC9-BED7440DA2BC}">
      <dgm:prSet phldrT="[Text]" custT="1"/>
      <dgm:spPr/>
      <dgm:t>
        <a:bodyPr/>
        <a:lstStyle/>
        <a:p>
          <a:r>
            <a:rPr lang="en-US" sz="2000" dirty="0" smtClean="0"/>
            <a:t>Team Building</a:t>
          </a:r>
          <a:endParaRPr lang="en-US" sz="2000" dirty="0"/>
        </a:p>
      </dgm:t>
    </dgm:pt>
    <dgm:pt modelId="{7CA00FA3-0129-4B24-9810-84259BFB4B82}" type="parTrans" cxnId="{BBB128E2-9565-4DA6-B1A2-3850B8DE38F4}">
      <dgm:prSet/>
      <dgm:spPr/>
      <dgm:t>
        <a:bodyPr/>
        <a:lstStyle/>
        <a:p>
          <a:endParaRPr lang="en-US" sz="2000"/>
        </a:p>
      </dgm:t>
    </dgm:pt>
    <dgm:pt modelId="{6AFC6B9E-C419-4A49-9FDE-176537C73841}" type="sibTrans" cxnId="{BBB128E2-9565-4DA6-B1A2-3850B8DE38F4}">
      <dgm:prSet/>
      <dgm:spPr/>
      <dgm:t>
        <a:bodyPr/>
        <a:lstStyle/>
        <a:p>
          <a:endParaRPr lang="en-US" sz="2000"/>
        </a:p>
      </dgm:t>
    </dgm:pt>
    <dgm:pt modelId="{77785279-6899-497D-AC16-CAF8E4CA0387}">
      <dgm:prSet phldrT="[Text]" custT="1"/>
      <dgm:spPr/>
      <dgm:t>
        <a:bodyPr/>
        <a:lstStyle/>
        <a:p>
          <a:r>
            <a:rPr lang="en-US" sz="2000" dirty="0" smtClean="0"/>
            <a:t>Group Facilitation</a:t>
          </a:r>
          <a:endParaRPr lang="en-US" sz="2000" dirty="0"/>
        </a:p>
      </dgm:t>
    </dgm:pt>
    <dgm:pt modelId="{B7D8593A-3CA4-4C26-BB52-2BD2545FF7FA}" type="parTrans" cxnId="{FB9A7585-3A75-4311-A84A-E861A6DEFC96}">
      <dgm:prSet/>
      <dgm:spPr/>
      <dgm:t>
        <a:bodyPr/>
        <a:lstStyle/>
        <a:p>
          <a:endParaRPr lang="en-US" sz="2000"/>
        </a:p>
      </dgm:t>
    </dgm:pt>
    <dgm:pt modelId="{0D7F3599-8D70-4B3E-BA68-EBEAA2D5CAAF}" type="sibTrans" cxnId="{FB9A7585-3A75-4311-A84A-E861A6DEFC96}">
      <dgm:prSet/>
      <dgm:spPr/>
      <dgm:t>
        <a:bodyPr/>
        <a:lstStyle/>
        <a:p>
          <a:endParaRPr lang="en-US" sz="2000"/>
        </a:p>
      </dgm:t>
    </dgm:pt>
    <dgm:pt modelId="{C36D24F8-2DF1-48AA-8118-F54ACC3EB5D4}" type="pres">
      <dgm:prSet presAssocID="{967B6C90-B64C-43CC-A631-83995CA1463A}" presName="cycle" presStyleCnt="0">
        <dgm:presLayoutVars>
          <dgm:dir/>
          <dgm:resizeHandles val="exact"/>
        </dgm:presLayoutVars>
      </dgm:prSet>
      <dgm:spPr/>
    </dgm:pt>
    <dgm:pt modelId="{A088BAAD-8B91-46BE-95C3-5B559B73FACD}" type="pres">
      <dgm:prSet presAssocID="{28887C86-FD35-41A3-ACBD-028BDE2EAFE7}" presName="dummy" presStyleCnt="0"/>
      <dgm:spPr/>
    </dgm:pt>
    <dgm:pt modelId="{80DAE364-093F-411E-B530-5539900A5FEA}" type="pres">
      <dgm:prSet presAssocID="{28887C86-FD35-41A3-ACBD-028BDE2EAFE7}" presName="node" presStyleLbl="revTx" presStyleIdx="0" presStyleCnt="7" custScaleX="182067" custScaleY="63730">
        <dgm:presLayoutVars>
          <dgm:bulletEnabled val="1"/>
        </dgm:presLayoutVars>
      </dgm:prSet>
      <dgm:spPr/>
      <dgm:t>
        <a:bodyPr/>
        <a:lstStyle/>
        <a:p>
          <a:endParaRPr lang="en-US"/>
        </a:p>
      </dgm:t>
    </dgm:pt>
    <dgm:pt modelId="{3B70A079-105C-49D7-A75A-47117B2286DE}" type="pres">
      <dgm:prSet presAssocID="{199EA0C2-B578-443C-ADC9-7A2B31ADB158}" presName="sibTrans" presStyleLbl="node1" presStyleIdx="0" presStyleCnt="7"/>
      <dgm:spPr/>
      <dgm:t>
        <a:bodyPr/>
        <a:lstStyle/>
        <a:p>
          <a:endParaRPr lang="en-US"/>
        </a:p>
      </dgm:t>
    </dgm:pt>
    <dgm:pt modelId="{04C4EF23-6F7F-4064-8750-0D3531576223}" type="pres">
      <dgm:prSet presAssocID="{5903D026-0EFF-41F3-A3C9-614268ACABDA}" presName="dummy" presStyleCnt="0"/>
      <dgm:spPr/>
    </dgm:pt>
    <dgm:pt modelId="{D4DBF666-8F45-465E-B65E-1B80C46CF6AB}" type="pres">
      <dgm:prSet presAssocID="{5903D026-0EFF-41F3-A3C9-614268ACABDA}" presName="node" presStyleLbl="revTx" presStyleIdx="1" presStyleCnt="7" custScaleX="148831">
        <dgm:presLayoutVars>
          <dgm:bulletEnabled val="1"/>
        </dgm:presLayoutVars>
      </dgm:prSet>
      <dgm:spPr/>
      <dgm:t>
        <a:bodyPr/>
        <a:lstStyle/>
        <a:p>
          <a:endParaRPr lang="en-US"/>
        </a:p>
      </dgm:t>
    </dgm:pt>
    <dgm:pt modelId="{92B39A37-4EAA-427F-8E34-72EF2FD95718}" type="pres">
      <dgm:prSet presAssocID="{985A90EF-9A4F-452E-AFC1-E49CDB581F32}" presName="sibTrans" presStyleLbl="node1" presStyleIdx="1" presStyleCnt="7"/>
      <dgm:spPr/>
      <dgm:t>
        <a:bodyPr/>
        <a:lstStyle/>
        <a:p>
          <a:endParaRPr lang="en-US"/>
        </a:p>
      </dgm:t>
    </dgm:pt>
    <dgm:pt modelId="{D2EFA223-F65B-4266-9990-4FCE64FC3DCF}" type="pres">
      <dgm:prSet presAssocID="{3949DB6A-7A1A-4265-99D8-30B33C3FCFBD}" presName="dummy" presStyleCnt="0"/>
      <dgm:spPr/>
    </dgm:pt>
    <dgm:pt modelId="{50802EA6-0D12-4E43-9B43-9F59865E64C8}" type="pres">
      <dgm:prSet presAssocID="{3949DB6A-7A1A-4265-99D8-30B33C3FCFBD}" presName="node" presStyleLbl="revTx" presStyleIdx="2" presStyleCnt="7" custScaleX="130624">
        <dgm:presLayoutVars>
          <dgm:bulletEnabled val="1"/>
        </dgm:presLayoutVars>
      </dgm:prSet>
      <dgm:spPr/>
      <dgm:t>
        <a:bodyPr/>
        <a:lstStyle/>
        <a:p>
          <a:endParaRPr lang="en-US"/>
        </a:p>
      </dgm:t>
    </dgm:pt>
    <dgm:pt modelId="{230A8032-C13D-404D-92C9-A1EA28D6BDAD}" type="pres">
      <dgm:prSet presAssocID="{F956CF9B-F74B-43B3-A923-69D478344F9F}" presName="sibTrans" presStyleLbl="node1" presStyleIdx="2" presStyleCnt="7"/>
      <dgm:spPr/>
      <dgm:t>
        <a:bodyPr/>
        <a:lstStyle/>
        <a:p>
          <a:endParaRPr lang="en-US"/>
        </a:p>
      </dgm:t>
    </dgm:pt>
    <dgm:pt modelId="{266F67D9-410E-4372-8C29-2C00E2803317}" type="pres">
      <dgm:prSet presAssocID="{BC986482-5ABF-4B59-B0C1-17F68B9E9D43}" presName="dummy" presStyleCnt="0"/>
      <dgm:spPr/>
    </dgm:pt>
    <dgm:pt modelId="{DD3BD01A-E455-49CD-AC13-CC5BE8EA2C0F}" type="pres">
      <dgm:prSet presAssocID="{BC986482-5ABF-4B59-B0C1-17F68B9E9D43}" presName="node" presStyleLbl="revTx" presStyleIdx="3" presStyleCnt="7" custScaleX="125046" custScaleY="55840">
        <dgm:presLayoutVars>
          <dgm:bulletEnabled val="1"/>
        </dgm:presLayoutVars>
      </dgm:prSet>
      <dgm:spPr/>
      <dgm:t>
        <a:bodyPr/>
        <a:lstStyle/>
        <a:p>
          <a:endParaRPr lang="en-US"/>
        </a:p>
      </dgm:t>
    </dgm:pt>
    <dgm:pt modelId="{3E935966-1EE3-44EC-AAE3-6D33365CA8FE}" type="pres">
      <dgm:prSet presAssocID="{123A2530-91FB-45AC-AC2C-4227AC039CBF}" presName="sibTrans" presStyleLbl="node1" presStyleIdx="3" presStyleCnt="7"/>
      <dgm:spPr/>
      <dgm:t>
        <a:bodyPr/>
        <a:lstStyle/>
        <a:p>
          <a:endParaRPr lang="en-US"/>
        </a:p>
      </dgm:t>
    </dgm:pt>
    <dgm:pt modelId="{14DB6D07-8649-4D3B-B4BE-2C59137D1329}" type="pres">
      <dgm:prSet presAssocID="{C6B16691-821F-4095-A17C-D93A02DB5A5E}" presName="dummy" presStyleCnt="0"/>
      <dgm:spPr/>
    </dgm:pt>
    <dgm:pt modelId="{047A2636-15B9-4A10-838F-3E5CED067534}" type="pres">
      <dgm:prSet presAssocID="{C6B16691-821F-4095-A17C-D93A02DB5A5E}" presName="node" presStyleLbl="revTx" presStyleIdx="4" presStyleCnt="7">
        <dgm:presLayoutVars>
          <dgm:bulletEnabled val="1"/>
        </dgm:presLayoutVars>
      </dgm:prSet>
      <dgm:spPr/>
      <dgm:t>
        <a:bodyPr/>
        <a:lstStyle/>
        <a:p>
          <a:endParaRPr lang="en-US"/>
        </a:p>
      </dgm:t>
    </dgm:pt>
    <dgm:pt modelId="{B90E8295-125E-4091-849B-062E2D7225C5}" type="pres">
      <dgm:prSet presAssocID="{20757529-E6CE-44C1-B896-CE5F127316AC}" presName="sibTrans" presStyleLbl="node1" presStyleIdx="4" presStyleCnt="7"/>
      <dgm:spPr/>
      <dgm:t>
        <a:bodyPr/>
        <a:lstStyle/>
        <a:p>
          <a:endParaRPr lang="en-US"/>
        </a:p>
      </dgm:t>
    </dgm:pt>
    <dgm:pt modelId="{6CF663A3-BD6B-477F-9ADA-3769C7773AC9}" type="pres">
      <dgm:prSet presAssocID="{DE208938-09E0-4E2A-8DC9-BED7440DA2BC}" presName="dummy" presStyleCnt="0"/>
      <dgm:spPr/>
    </dgm:pt>
    <dgm:pt modelId="{B019675D-17B5-40D6-B0CC-EF534202797E}" type="pres">
      <dgm:prSet presAssocID="{DE208938-09E0-4E2A-8DC9-BED7440DA2BC}" presName="node" presStyleLbl="revTx" presStyleIdx="5" presStyleCnt="7">
        <dgm:presLayoutVars>
          <dgm:bulletEnabled val="1"/>
        </dgm:presLayoutVars>
      </dgm:prSet>
      <dgm:spPr/>
      <dgm:t>
        <a:bodyPr/>
        <a:lstStyle/>
        <a:p>
          <a:endParaRPr lang="en-US"/>
        </a:p>
      </dgm:t>
    </dgm:pt>
    <dgm:pt modelId="{384DDF18-DE92-42D0-B929-8AA23E045E50}" type="pres">
      <dgm:prSet presAssocID="{6AFC6B9E-C419-4A49-9FDE-176537C73841}" presName="sibTrans" presStyleLbl="node1" presStyleIdx="5" presStyleCnt="7"/>
      <dgm:spPr/>
      <dgm:t>
        <a:bodyPr/>
        <a:lstStyle/>
        <a:p>
          <a:endParaRPr lang="en-US"/>
        </a:p>
      </dgm:t>
    </dgm:pt>
    <dgm:pt modelId="{A950CB8F-BD73-46BA-9636-BEABF6758A27}" type="pres">
      <dgm:prSet presAssocID="{77785279-6899-497D-AC16-CAF8E4CA0387}" presName="dummy" presStyleCnt="0"/>
      <dgm:spPr/>
    </dgm:pt>
    <dgm:pt modelId="{73F003E1-6765-4123-962F-3C6A719C6FD7}" type="pres">
      <dgm:prSet presAssocID="{77785279-6899-497D-AC16-CAF8E4CA0387}" presName="node" presStyleLbl="revTx" presStyleIdx="6" presStyleCnt="7" custScaleX="142756">
        <dgm:presLayoutVars>
          <dgm:bulletEnabled val="1"/>
        </dgm:presLayoutVars>
      </dgm:prSet>
      <dgm:spPr/>
      <dgm:t>
        <a:bodyPr/>
        <a:lstStyle/>
        <a:p>
          <a:endParaRPr lang="en-US"/>
        </a:p>
      </dgm:t>
    </dgm:pt>
    <dgm:pt modelId="{71E626E0-F921-4B2E-88BA-9426647D0EDD}" type="pres">
      <dgm:prSet presAssocID="{0D7F3599-8D70-4B3E-BA68-EBEAA2D5CAAF}" presName="sibTrans" presStyleLbl="node1" presStyleIdx="6" presStyleCnt="7"/>
      <dgm:spPr/>
      <dgm:t>
        <a:bodyPr/>
        <a:lstStyle/>
        <a:p>
          <a:endParaRPr lang="en-US"/>
        </a:p>
      </dgm:t>
    </dgm:pt>
  </dgm:ptLst>
  <dgm:cxnLst>
    <dgm:cxn modelId="{12016D8F-760D-4B3D-9164-6E52FBA53D93}" srcId="{967B6C90-B64C-43CC-A631-83995CA1463A}" destId="{5903D026-0EFF-41F3-A3C9-614268ACABDA}" srcOrd="1" destOrd="0" parTransId="{49857900-A327-4DB2-A72C-C10151A309A8}" sibTransId="{985A90EF-9A4F-452E-AFC1-E49CDB581F32}"/>
    <dgm:cxn modelId="{459C91DC-5510-4D31-9343-5D2E48C2D16C}" srcId="{967B6C90-B64C-43CC-A631-83995CA1463A}" destId="{3949DB6A-7A1A-4265-99D8-30B33C3FCFBD}" srcOrd="2" destOrd="0" parTransId="{9A951567-96BB-4A97-A98E-AF760FA8F466}" sibTransId="{F956CF9B-F74B-43B3-A923-69D478344F9F}"/>
    <dgm:cxn modelId="{897A9EC4-1FBA-45D9-918F-5A5A03CD2458}" type="presOf" srcId="{20757529-E6CE-44C1-B896-CE5F127316AC}" destId="{B90E8295-125E-4091-849B-062E2D7225C5}" srcOrd="0" destOrd="0" presId="urn:microsoft.com/office/officeart/2005/8/layout/cycle1"/>
    <dgm:cxn modelId="{BBB128E2-9565-4DA6-B1A2-3850B8DE38F4}" srcId="{967B6C90-B64C-43CC-A631-83995CA1463A}" destId="{DE208938-09E0-4E2A-8DC9-BED7440DA2BC}" srcOrd="5" destOrd="0" parTransId="{7CA00FA3-0129-4B24-9810-84259BFB4B82}" sibTransId="{6AFC6B9E-C419-4A49-9FDE-176537C73841}"/>
    <dgm:cxn modelId="{864FCA04-9996-4DD2-91CD-1F67A7E97CB3}" srcId="{967B6C90-B64C-43CC-A631-83995CA1463A}" destId="{BC986482-5ABF-4B59-B0C1-17F68B9E9D43}" srcOrd="3" destOrd="0" parTransId="{48450B48-E4E4-444E-8CAD-B6BDB67E4349}" sibTransId="{123A2530-91FB-45AC-AC2C-4227AC039CBF}"/>
    <dgm:cxn modelId="{44ADB991-29C6-4316-9449-157E5449C422}" type="presOf" srcId="{DE208938-09E0-4E2A-8DC9-BED7440DA2BC}" destId="{B019675D-17B5-40D6-B0CC-EF534202797E}" srcOrd="0" destOrd="0" presId="urn:microsoft.com/office/officeart/2005/8/layout/cycle1"/>
    <dgm:cxn modelId="{90609935-C841-47EC-9A4B-055F7E7BD19B}" srcId="{967B6C90-B64C-43CC-A631-83995CA1463A}" destId="{28887C86-FD35-41A3-ACBD-028BDE2EAFE7}" srcOrd="0" destOrd="0" parTransId="{8DB26750-3BFB-4ECD-B7D3-1BCD79DD6029}" sibTransId="{199EA0C2-B578-443C-ADC9-7A2B31ADB158}"/>
    <dgm:cxn modelId="{FB9A7585-3A75-4311-A84A-E861A6DEFC96}" srcId="{967B6C90-B64C-43CC-A631-83995CA1463A}" destId="{77785279-6899-497D-AC16-CAF8E4CA0387}" srcOrd="6" destOrd="0" parTransId="{B7D8593A-3CA4-4C26-BB52-2BD2545FF7FA}" sibTransId="{0D7F3599-8D70-4B3E-BA68-EBEAA2D5CAAF}"/>
    <dgm:cxn modelId="{A1D84593-F246-4A10-B6BA-CDA883A5F828}" type="presOf" srcId="{199EA0C2-B578-443C-ADC9-7A2B31ADB158}" destId="{3B70A079-105C-49D7-A75A-47117B2286DE}" srcOrd="0" destOrd="0" presId="urn:microsoft.com/office/officeart/2005/8/layout/cycle1"/>
    <dgm:cxn modelId="{3DA605C1-022A-4D58-AE7E-343D9D95BFD5}" type="presOf" srcId="{28887C86-FD35-41A3-ACBD-028BDE2EAFE7}" destId="{80DAE364-093F-411E-B530-5539900A5FEA}" srcOrd="0" destOrd="0" presId="urn:microsoft.com/office/officeart/2005/8/layout/cycle1"/>
    <dgm:cxn modelId="{96170CA1-3989-4759-B698-D1707D62563B}" srcId="{967B6C90-B64C-43CC-A631-83995CA1463A}" destId="{C6B16691-821F-4095-A17C-D93A02DB5A5E}" srcOrd="4" destOrd="0" parTransId="{90A8282C-5BED-4D3A-AAEC-3307A2EFC69E}" sibTransId="{20757529-E6CE-44C1-B896-CE5F127316AC}"/>
    <dgm:cxn modelId="{02D94B89-7D84-4004-855D-4A88EA4CBAD3}" type="presOf" srcId="{0D7F3599-8D70-4B3E-BA68-EBEAA2D5CAAF}" destId="{71E626E0-F921-4B2E-88BA-9426647D0EDD}" srcOrd="0" destOrd="0" presId="urn:microsoft.com/office/officeart/2005/8/layout/cycle1"/>
    <dgm:cxn modelId="{828F50B2-6F25-44DD-B6FF-3883C2484FD2}" type="presOf" srcId="{3949DB6A-7A1A-4265-99D8-30B33C3FCFBD}" destId="{50802EA6-0D12-4E43-9B43-9F59865E64C8}" srcOrd="0" destOrd="0" presId="urn:microsoft.com/office/officeart/2005/8/layout/cycle1"/>
    <dgm:cxn modelId="{52AC5E5D-73E0-4A4C-9621-4966BB7D9ADC}" type="presOf" srcId="{5903D026-0EFF-41F3-A3C9-614268ACABDA}" destId="{D4DBF666-8F45-465E-B65E-1B80C46CF6AB}" srcOrd="0" destOrd="0" presId="urn:microsoft.com/office/officeart/2005/8/layout/cycle1"/>
    <dgm:cxn modelId="{0619DAEE-9315-4AC5-9EA3-CFBC9D5249A1}" type="presOf" srcId="{6AFC6B9E-C419-4A49-9FDE-176537C73841}" destId="{384DDF18-DE92-42D0-B929-8AA23E045E50}" srcOrd="0" destOrd="0" presId="urn:microsoft.com/office/officeart/2005/8/layout/cycle1"/>
    <dgm:cxn modelId="{3C184D09-982F-4A78-8DAF-86322CE8CC1B}" type="presOf" srcId="{C6B16691-821F-4095-A17C-D93A02DB5A5E}" destId="{047A2636-15B9-4A10-838F-3E5CED067534}" srcOrd="0" destOrd="0" presId="urn:microsoft.com/office/officeart/2005/8/layout/cycle1"/>
    <dgm:cxn modelId="{D1581740-B408-4CC8-9AED-95C93EE24AB6}" type="presOf" srcId="{BC986482-5ABF-4B59-B0C1-17F68B9E9D43}" destId="{DD3BD01A-E455-49CD-AC13-CC5BE8EA2C0F}" srcOrd="0" destOrd="0" presId="urn:microsoft.com/office/officeart/2005/8/layout/cycle1"/>
    <dgm:cxn modelId="{C01E51EC-FE97-4FDF-A7B6-9F6029739234}" type="presOf" srcId="{123A2530-91FB-45AC-AC2C-4227AC039CBF}" destId="{3E935966-1EE3-44EC-AAE3-6D33365CA8FE}" srcOrd="0" destOrd="0" presId="urn:microsoft.com/office/officeart/2005/8/layout/cycle1"/>
    <dgm:cxn modelId="{F7E20E3B-CBCA-47F4-82CC-D99CE9296FC7}" type="presOf" srcId="{967B6C90-B64C-43CC-A631-83995CA1463A}" destId="{C36D24F8-2DF1-48AA-8118-F54ACC3EB5D4}" srcOrd="0" destOrd="0" presId="urn:microsoft.com/office/officeart/2005/8/layout/cycle1"/>
    <dgm:cxn modelId="{A263ADA6-5919-468A-9F6F-E30086837593}" type="presOf" srcId="{F956CF9B-F74B-43B3-A923-69D478344F9F}" destId="{230A8032-C13D-404D-92C9-A1EA28D6BDAD}" srcOrd="0" destOrd="0" presId="urn:microsoft.com/office/officeart/2005/8/layout/cycle1"/>
    <dgm:cxn modelId="{44C43173-9E69-478F-9647-FD9810C99105}" type="presOf" srcId="{985A90EF-9A4F-452E-AFC1-E49CDB581F32}" destId="{92B39A37-4EAA-427F-8E34-72EF2FD95718}" srcOrd="0" destOrd="0" presId="urn:microsoft.com/office/officeart/2005/8/layout/cycle1"/>
    <dgm:cxn modelId="{27582F35-3EA6-46EC-8C34-5BBE54D3039B}" type="presOf" srcId="{77785279-6899-497D-AC16-CAF8E4CA0387}" destId="{73F003E1-6765-4123-962F-3C6A719C6FD7}" srcOrd="0" destOrd="0" presId="urn:microsoft.com/office/officeart/2005/8/layout/cycle1"/>
    <dgm:cxn modelId="{7B809235-B1AD-4FBC-9E69-8FCA6FFCE2D2}" type="presParOf" srcId="{C36D24F8-2DF1-48AA-8118-F54ACC3EB5D4}" destId="{A088BAAD-8B91-46BE-95C3-5B559B73FACD}" srcOrd="0" destOrd="0" presId="urn:microsoft.com/office/officeart/2005/8/layout/cycle1"/>
    <dgm:cxn modelId="{DD087A1B-F621-454B-B2B2-036473C20EE7}" type="presParOf" srcId="{C36D24F8-2DF1-48AA-8118-F54ACC3EB5D4}" destId="{80DAE364-093F-411E-B530-5539900A5FEA}" srcOrd="1" destOrd="0" presId="urn:microsoft.com/office/officeart/2005/8/layout/cycle1"/>
    <dgm:cxn modelId="{F07E28C9-A52B-4D9E-8DF1-A1EE9F2473C3}" type="presParOf" srcId="{C36D24F8-2DF1-48AA-8118-F54ACC3EB5D4}" destId="{3B70A079-105C-49D7-A75A-47117B2286DE}" srcOrd="2" destOrd="0" presId="urn:microsoft.com/office/officeart/2005/8/layout/cycle1"/>
    <dgm:cxn modelId="{5EAAAD3E-8B14-4645-9B64-7169F6AC2133}" type="presParOf" srcId="{C36D24F8-2DF1-48AA-8118-F54ACC3EB5D4}" destId="{04C4EF23-6F7F-4064-8750-0D3531576223}" srcOrd="3" destOrd="0" presId="urn:microsoft.com/office/officeart/2005/8/layout/cycle1"/>
    <dgm:cxn modelId="{42B0A37B-7425-481F-A583-86FA48DC3AD5}" type="presParOf" srcId="{C36D24F8-2DF1-48AA-8118-F54ACC3EB5D4}" destId="{D4DBF666-8F45-465E-B65E-1B80C46CF6AB}" srcOrd="4" destOrd="0" presId="urn:microsoft.com/office/officeart/2005/8/layout/cycle1"/>
    <dgm:cxn modelId="{5A777DD7-8A97-47E8-A230-D8727F0E452E}" type="presParOf" srcId="{C36D24F8-2DF1-48AA-8118-F54ACC3EB5D4}" destId="{92B39A37-4EAA-427F-8E34-72EF2FD95718}" srcOrd="5" destOrd="0" presId="urn:microsoft.com/office/officeart/2005/8/layout/cycle1"/>
    <dgm:cxn modelId="{CD9FA957-96C0-401C-B63A-B4381A257DCE}" type="presParOf" srcId="{C36D24F8-2DF1-48AA-8118-F54ACC3EB5D4}" destId="{D2EFA223-F65B-4266-9990-4FCE64FC3DCF}" srcOrd="6" destOrd="0" presId="urn:microsoft.com/office/officeart/2005/8/layout/cycle1"/>
    <dgm:cxn modelId="{D1B8F330-EECE-485B-A74C-1995A4019A7A}" type="presParOf" srcId="{C36D24F8-2DF1-48AA-8118-F54ACC3EB5D4}" destId="{50802EA6-0D12-4E43-9B43-9F59865E64C8}" srcOrd="7" destOrd="0" presId="urn:microsoft.com/office/officeart/2005/8/layout/cycle1"/>
    <dgm:cxn modelId="{0BE74A44-8D38-4929-ACDC-CD30D5E3CF9D}" type="presParOf" srcId="{C36D24F8-2DF1-48AA-8118-F54ACC3EB5D4}" destId="{230A8032-C13D-404D-92C9-A1EA28D6BDAD}" srcOrd="8" destOrd="0" presId="urn:microsoft.com/office/officeart/2005/8/layout/cycle1"/>
    <dgm:cxn modelId="{CFD9C17E-D2C4-4FD5-9D6D-F7C19706BA2A}" type="presParOf" srcId="{C36D24F8-2DF1-48AA-8118-F54ACC3EB5D4}" destId="{266F67D9-410E-4372-8C29-2C00E2803317}" srcOrd="9" destOrd="0" presId="urn:microsoft.com/office/officeart/2005/8/layout/cycle1"/>
    <dgm:cxn modelId="{0318A3F6-DF93-4E39-9460-6FF0F9031DD2}" type="presParOf" srcId="{C36D24F8-2DF1-48AA-8118-F54ACC3EB5D4}" destId="{DD3BD01A-E455-49CD-AC13-CC5BE8EA2C0F}" srcOrd="10" destOrd="0" presId="urn:microsoft.com/office/officeart/2005/8/layout/cycle1"/>
    <dgm:cxn modelId="{4D0945E1-EB48-467D-8A1C-C3C6CAD9C718}" type="presParOf" srcId="{C36D24F8-2DF1-48AA-8118-F54ACC3EB5D4}" destId="{3E935966-1EE3-44EC-AAE3-6D33365CA8FE}" srcOrd="11" destOrd="0" presId="urn:microsoft.com/office/officeart/2005/8/layout/cycle1"/>
    <dgm:cxn modelId="{7800CBCE-D41C-4D3F-B099-E745AEB8F51F}" type="presParOf" srcId="{C36D24F8-2DF1-48AA-8118-F54ACC3EB5D4}" destId="{14DB6D07-8649-4D3B-B4BE-2C59137D1329}" srcOrd="12" destOrd="0" presId="urn:microsoft.com/office/officeart/2005/8/layout/cycle1"/>
    <dgm:cxn modelId="{F413EB3A-CE73-4907-BCF2-3CC66ECC2A1C}" type="presParOf" srcId="{C36D24F8-2DF1-48AA-8118-F54ACC3EB5D4}" destId="{047A2636-15B9-4A10-838F-3E5CED067534}" srcOrd="13" destOrd="0" presId="urn:microsoft.com/office/officeart/2005/8/layout/cycle1"/>
    <dgm:cxn modelId="{9639AFD4-C317-422F-81E1-88BA920781B0}" type="presParOf" srcId="{C36D24F8-2DF1-48AA-8118-F54ACC3EB5D4}" destId="{B90E8295-125E-4091-849B-062E2D7225C5}" srcOrd="14" destOrd="0" presId="urn:microsoft.com/office/officeart/2005/8/layout/cycle1"/>
    <dgm:cxn modelId="{8CA6AB46-3E28-46B0-9B97-7E0888F56B16}" type="presParOf" srcId="{C36D24F8-2DF1-48AA-8118-F54ACC3EB5D4}" destId="{6CF663A3-BD6B-477F-9ADA-3769C7773AC9}" srcOrd="15" destOrd="0" presId="urn:microsoft.com/office/officeart/2005/8/layout/cycle1"/>
    <dgm:cxn modelId="{A9B180D1-DC51-4611-8317-019C534B122B}" type="presParOf" srcId="{C36D24F8-2DF1-48AA-8118-F54ACC3EB5D4}" destId="{B019675D-17B5-40D6-B0CC-EF534202797E}" srcOrd="16" destOrd="0" presId="urn:microsoft.com/office/officeart/2005/8/layout/cycle1"/>
    <dgm:cxn modelId="{E268F570-5790-46FA-B8C2-9373F2A868CC}" type="presParOf" srcId="{C36D24F8-2DF1-48AA-8118-F54ACC3EB5D4}" destId="{384DDF18-DE92-42D0-B929-8AA23E045E50}" srcOrd="17" destOrd="0" presId="urn:microsoft.com/office/officeart/2005/8/layout/cycle1"/>
    <dgm:cxn modelId="{BA130367-B925-4DDB-83CE-CAE2DF305BEF}" type="presParOf" srcId="{C36D24F8-2DF1-48AA-8118-F54ACC3EB5D4}" destId="{A950CB8F-BD73-46BA-9636-BEABF6758A27}" srcOrd="18" destOrd="0" presId="urn:microsoft.com/office/officeart/2005/8/layout/cycle1"/>
    <dgm:cxn modelId="{856AB46F-07EC-4DBA-A0EB-390F3D7BC061}" type="presParOf" srcId="{C36D24F8-2DF1-48AA-8118-F54ACC3EB5D4}" destId="{73F003E1-6765-4123-962F-3C6A719C6FD7}" srcOrd="19" destOrd="0" presId="urn:microsoft.com/office/officeart/2005/8/layout/cycle1"/>
    <dgm:cxn modelId="{128E80AE-82EE-4AB1-BE70-BCC60228E37E}" type="presParOf" srcId="{C36D24F8-2DF1-48AA-8118-F54ACC3EB5D4}" destId="{71E626E0-F921-4B2E-88BA-9426647D0EDD}"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030A7-DDBD-4926-BF06-B47313BE1983}" type="doc">
      <dgm:prSet loTypeId="urn:microsoft.com/office/officeart/2008/layout/LinedList" loCatId="hierarchy" qsTypeId="urn:microsoft.com/office/officeart/2005/8/quickstyle/simple1" qsCatId="simple" csTypeId="urn:microsoft.com/office/officeart/2005/8/colors/accent6_4" csCatId="accent6" phldr="1"/>
      <dgm:spPr/>
      <dgm:t>
        <a:bodyPr/>
        <a:lstStyle/>
        <a:p>
          <a:endParaRPr lang="en-US"/>
        </a:p>
      </dgm:t>
    </dgm:pt>
    <dgm:pt modelId="{05C36103-7423-4050-80DA-3DFFDCF761C1}">
      <dgm:prSet phldrT="[Text]" custT="1"/>
      <dgm:spPr/>
      <dgm:t>
        <a:bodyPr/>
        <a:lstStyle/>
        <a:p>
          <a:pPr algn="ctr"/>
          <a:r>
            <a:rPr lang="en-US" sz="2000" b="1" dirty="0" smtClean="0">
              <a:solidFill>
                <a:schemeClr val="tx1"/>
              </a:solidFill>
            </a:rPr>
            <a:t>Pertinent Aspects</a:t>
          </a:r>
          <a:endParaRPr lang="en-US" sz="2000" b="1" dirty="0">
            <a:solidFill>
              <a:schemeClr val="tx1"/>
            </a:solidFill>
          </a:endParaRPr>
        </a:p>
      </dgm:t>
    </dgm:pt>
    <dgm:pt modelId="{8FCCA42B-E0AA-46DF-8624-B601E75CC377}" type="parTrans" cxnId="{F4AC35AF-7DE2-4406-B52F-2844B27C7244}">
      <dgm:prSet/>
      <dgm:spPr/>
      <dgm:t>
        <a:bodyPr/>
        <a:lstStyle/>
        <a:p>
          <a:endParaRPr lang="en-US" sz="2000" b="0">
            <a:solidFill>
              <a:srgbClr val="FF0000"/>
            </a:solidFill>
          </a:endParaRPr>
        </a:p>
      </dgm:t>
    </dgm:pt>
    <dgm:pt modelId="{64047780-3B7C-4425-BB61-BCA3285FEC6B}" type="sibTrans" cxnId="{F4AC35AF-7DE2-4406-B52F-2844B27C7244}">
      <dgm:prSet/>
      <dgm:spPr/>
      <dgm:t>
        <a:bodyPr/>
        <a:lstStyle/>
        <a:p>
          <a:endParaRPr lang="en-US" sz="2000" b="0">
            <a:solidFill>
              <a:srgbClr val="FF0000"/>
            </a:solidFill>
          </a:endParaRPr>
        </a:p>
      </dgm:t>
    </dgm:pt>
    <dgm:pt modelId="{31D5D9CD-32BC-495D-A257-E89EF00B30F8}">
      <dgm:prSet phldrT="[Text]" custT="1"/>
      <dgm:spPr/>
      <dgm:t>
        <a:bodyPr/>
        <a:lstStyle/>
        <a:p>
          <a:r>
            <a:rPr lang="en-US" sz="2000" b="1" dirty="0" smtClean="0">
              <a:solidFill>
                <a:schemeClr val="tx1"/>
              </a:solidFill>
            </a:rPr>
            <a:t>Satisfaction of need which is valued by that individual.</a:t>
          </a:r>
          <a:endParaRPr lang="en-US" sz="2000" b="1" dirty="0">
            <a:solidFill>
              <a:schemeClr val="tx1"/>
            </a:solidFill>
          </a:endParaRPr>
        </a:p>
      </dgm:t>
    </dgm:pt>
    <dgm:pt modelId="{C07CC424-E67D-42B2-8A47-57949E1135AA}" type="parTrans" cxnId="{792825EA-B8DD-413A-8153-6C72DC3A03B9}">
      <dgm:prSet/>
      <dgm:spPr/>
      <dgm:t>
        <a:bodyPr/>
        <a:lstStyle/>
        <a:p>
          <a:endParaRPr lang="en-US" sz="2000" b="0">
            <a:solidFill>
              <a:srgbClr val="FF0000"/>
            </a:solidFill>
          </a:endParaRPr>
        </a:p>
      </dgm:t>
    </dgm:pt>
    <dgm:pt modelId="{6B5B897A-1F7B-4E5A-9348-8BFA781C4084}" type="sibTrans" cxnId="{792825EA-B8DD-413A-8153-6C72DC3A03B9}">
      <dgm:prSet/>
      <dgm:spPr/>
      <dgm:t>
        <a:bodyPr/>
        <a:lstStyle/>
        <a:p>
          <a:endParaRPr lang="en-US" sz="2000" b="0">
            <a:solidFill>
              <a:srgbClr val="FF0000"/>
            </a:solidFill>
          </a:endParaRPr>
        </a:p>
      </dgm:t>
    </dgm:pt>
    <dgm:pt modelId="{8B688C51-F694-4548-9E26-A37AF632AD99}">
      <dgm:prSet phldrT="[Text]" custT="1"/>
      <dgm:spPr/>
      <dgm:t>
        <a:bodyPr/>
        <a:lstStyle/>
        <a:p>
          <a:r>
            <a:rPr lang="en-US" sz="2000" b="1" dirty="0" smtClean="0">
              <a:solidFill>
                <a:schemeClr val="tx1"/>
              </a:solidFill>
            </a:rPr>
            <a:t>Take care of Cultural Differences.</a:t>
          </a:r>
          <a:endParaRPr lang="en-US" sz="2000" b="1" dirty="0">
            <a:solidFill>
              <a:schemeClr val="tx1"/>
            </a:solidFill>
          </a:endParaRPr>
        </a:p>
      </dgm:t>
    </dgm:pt>
    <dgm:pt modelId="{FEE5EFB6-9F04-446A-A9CF-CCDEDC07534A}" type="parTrans" cxnId="{FD3D3AE7-5772-4E5A-B722-4BAAD73FB698}">
      <dgm:prSet/>
      <dgm:spPr/>
      <dgm:t>
        <a:bodyPr/>
        <a:lstStyle/>
        <a:p>
          <a:endParaRPr lang="en-US" sz="2000" b="0">
            <a:solidFill>
              <a:srgbClr val="FF0000"/>
            </a:solidFill>
          </a:endParaRPr>
        </a:p>
      </dgm:t>
    </dgm:pt>
    <dgm:pt modelId="{531F414C-1063-468B-8F8E-3224BAE29189}" type="sibTrans" cxnId="{FD3D3AE7-5772-4E5A-B722-4BAAD73FB698}">
      <dgm:prSet/>
      <dgm:spPr/>
      <dgm:t>
        <a:bodyPr/>
        <a:lstStyle/>
        <a:p>
          <a:endParaRPr lang="en-US" sz="2000" b="0">
            <a:solidFill>
              <a:srgbClr val="FF0000"/>
            </a:solidFill>
          </a:endParaRPr>
        </a:p>
      </dgm:t>
    </dgm:pt>
    <dgm:pt modelId="{A6626805-DA35-46FE-9D7E-E51054973BB8}">
      <dgm:prSet phldrT="[Text]" custT="1"/>
      <dgm:spPr/>
      <dgm:t>
        <a:bodyPr/>
        <a:lstStyle/>
        <a:p>
          <a:r>
            <a:rPr lang="en-US" sz="2000" b="1" dirty="0" smtClean="0">
              <a:solidFill>
                <a:schemeClr val="tx1"/>
              </a:solidFill>
            </a:rPr>
            <a:t>Tangible &amp; Intangible Rewards.</a:t>
          </a:r>
          <a:endParaRPr lang="en-US" sz="2000" b="1" dirty="0">
            <a:solidFill>
              <a:schemeClr val="tx1"/>
            </a:solidFill>
          </a:endParaRPr>
        </a:p>
      </dgm:t>
    </dgm:pt>
    <dgm:pt modelId="{55225924-C92F-4617-9A6B-0BFD0041B256}" type="parTrans" cxnId="{6F5FC70D-AF66-43F0-89E1-E66C025B1E3F}">
      <dgm:prSet/>
      <dgm:spPr/>
      <dgm:t>
        <a:bodyPr/>
        <a:lstStyle/>
        <a:p>
          <a:endParaRPr lang="en-US" sz="2000" b="0">
            <a:solidFill>
              <a:srgbClr val="FF0000"/>
            </a:solidFill>
          </a:endParaRPr>
        </a:p>
      </dgm:t>
    </dgm:pt>
    <dgm:pt modelId="{E60147F3-3271-417E-8C68-8EA0E33BD09D}" type="sibTrans" cxnId="{6F5FC70D-AF66-43F0-89E1-E66C025B1E3F}">
      <dgm:prSet/>
      <dgm:spPr/>
      <dgm:t>
        <a:bodyPr/>
        <a:lstStyle/>
        <a:p>
          <a:endParaRPr lang="en-US" sz="2000" b="0">
            <a:solidFill>
              <a:srgbClr val="FF0000"/>
            </a:solidFill>
          </a:endParaRPr>
        </a:p>
      </dgm:t>
    </dgm:pt>
    <dgm:pt modelId="{4DA324BB-AAF2-4AC7-A056-3463FAF39C60}">
      <dgm:prSet phldrT="[Text]" custT="1"/>
      <dgm:spPr/>
      <dgm:t>
        <a:bodyPr/>
        <a:lstStyle/>
        <a:p>
          <a:r>
            <a:rPr lang="en-US" sz="2000" b="1" dirty="0" smtClean="0">
              <a:solidFill>
                <a:schemeClr val="tx1"/>
              </a:solidFill>
            </a:rPr>
            <a:t>Team Recognition throughout the Life Cycle</a:t>
          </a:r>
          <a:endParaRPr lang="en-US" sz="2000" b="1" dirty="0">
            <a:solidFill>
              <a:schemeClr val="tx1"/>
            </a:solidFill>
          </a:endParaRPr>
        </a:p>
      </dgm:t>
    </dgm:pt>
    <dgm:pt modelId="{B0FAC6A0-0F97-48E1-84A4-598AA6A5C81F}" type="parTrans" cxnId="{FDEE3D73-15CF-48D6-BED7-BFCE6910C21E}">
      <dgm:prSet/>
      <dgm:spPr/>
      <dgm:t>
        <a:bodyPr/>
        <a:lstStyle/>
        <a:p>
          <a:endParaRPr lang="en-US" sz="2000" b="0">
            <a:solidFill>
              <a:srgbClr val="FF0000"/>
            </a:solidFill>
          </a:endParaRPr>
        </a:p>
      </dgm:t>
    </dgm:pt>
    <dgm:pt modelId="{3B24D87E-826C-4021-9CAB-216438BC1214}" type="sibTrans" cxnId="{FDEE3D73-15CF-48D6-BED7-BFCE6910C21E}">
      <dgm:prSet/>
      <dgm:spPr/>
      <dgm:t>
        <a:bodyPr/>
        <a:lstStyle/>
        <a:p>
          <a:endParaRPr lang="en-US" sz="2000" b="0">
            <a:solidFill>
              <a:srgbClr val="FF0000"/>
            </a:solidFill>
          </a:endParaRPr>
        </a:p>
      </dgm:t>
    </dgm:pt>
    <dgm:pt modelId="{1986AF6A-7A3F-46CE-B0A0-42DA12EF493F}">
      <dgm:prSet phldrT="[Text]" custT="1"/>
      <dgm:spPr/>
      <dgm:t>
        <a:bodyPr/>
        <a:lstStyle/>
        <a:p>
          <a:r>
            <a:rPr lang="en-US" sz="2000" b="1" dirty="0" smtClean="0">
              <a:solidFill>
                <a:schemeClr val="tx1"/>
              </a:solidFill>
            </a:rPr>
            <a:t>Function of Project Performance Appraisals.</a:t>
          </a:r>
          <a:endParaRPr lang="en-US" sz="2000" b="1" dirty="0">
            <a:solidFill>
              <a:schemeClr val="tx1"/>
            </a:solidFill>
          </a:endParaRPr>
        </a:p>
      </dgm:t>
    </dgm:pt>
    <dgm:pt modelId="{ADD52E4E-59EA-4D56-9292-5D235C1884E1}" type="sibTrans" cxnId="{C49131D4-834B-4696-9B9E-39D61873FFB6}">
      <dgm:prSet/>
      <dgm:spPr/>
      <dgm:t>
        <a:bodyPr/>
        <a:lstStyle/>
        <a:p>
          <a:endParaRPr lang="en-US" sz="2000" b="0">
            <a:solidFill>
              <a:srgbClr val="FF0000"/>
            </a:solidFill>
          </a:endParaRPr>
        </a:p>
      </dgm:t>
    </dgm:pt>
    <dgm:pt modelId="{3B0749B9-456E-4689-8A74-BB6DB1DBE6DB}" type="parTrans" cxnId="{C49131D4-834B-4696-9B9E-39D61873FFB6}">
      <dgm:prSet/>
      <dgm:spPr/>
      <dgm:t>
        <a:bodyPr/>
        <a:lstStyle/>
        <a:p>
          <a:endParaRPr lang="en-US" sz="2000" b="0">
            <a:solidFill>
              <a:srgbClr val="FF0000"/>
            </a:solidFill>
          </a:endParaRPr>
        </a:p>
      </dgm:t>
    </dgm:pt>
    <dgm:pt modelId="{041A744E-6285-4B0F-8BBE-9F7B5F36E3BD}" type="pres">
      <dgm:prSet presAssocID="{797030A7-DDBD-4926-BF06-B47313BE1983}" presName="vert0" presStyleCnt="0">
        <dgm:presLayoutVars>
          <dgm:dir/>
          <dgm:animOne val="branch"/>
          <dgm:animLvl val="lvl"/>
        </dgm:presLayoutVars>
      </dgm:prSet>
      <dgm:spPr/>
      <dgm:t>
        <a:bodyPr/>
        <a:lstStyle/>
        <a:p>
          <a:endParaRPr lang="en-US"/>
        </a:p>
      </dgm:t>
    </dgm:pt>
    <dgm:pt modelId="{A9768774-B37D-4E65-A823-2B06BB717C7A}" type="pres">
      <dgm:prSet presAssocID="{05C36103-7423-4050-80DA-3DFFDCF761C1}" presName="thickLine" presStyleLbl="alignNode1" presStyleIdx="0" presStyleCnt="1"/>
      <dgm:spPr/>
    </dgm:pt>
    <dgm:pt modelId="{CC8A4418-4061-4381-A985-1089F91E4E3C}" type="pres">
      <dgm:prSet presAssocID="{05C36103-7423-4050-80DA-3DFFDCF761C1}" presName="horz1" presStyleCnt="0"/>
      <dgm:spPr/>
    </dgm:pt>
    <dgm:pt modelId="{46136431-65F6-4658-B86D-3C1BB719FE0D}" type="pres">
      <dgm:prSet presAssocID="{05C36103-7423-4050-80DA-3DFFDCF761C1}" presName="tx1" presStyleLbl="revTx" presStyleIdx="0" presStyleCnt="6"/>
      <dgm:spPr/>
      <dgm:t>
        <a:bodyPr/>
        <a:lstStyle/>
        <a:p>
          <a:endParaRPr lang="en-US"/>
        </a:p>
      </dgm:t>
    </dgm:pt>
    <dgm:pt modelId="{1A4ACBCE-7FAE-4DDD-BD23-121BB75DA945}" type="pres">
      <dgm:prSet presAssocID="{05C36103-7423-4050-80DA-3DFFDCF761C1}" presName="vert1" presStyleCnt="0"/>
      <dgm:spPr/>
    </dgm:pt>
    <dgm:pt modelId="{3F15D45F-680E-4DBD-855A-7EC25548343E}" type="pres">
      <dgm:prSet presAssocID="{31D5D9CD-32BC-495D-A257-E89EF00B30F8}" presName="vertSpace2a" presStyleCnt="0"/>
      <dgm:spPr/>
    </dgm:pt>
    <dgm:pt modelId="{B540CCF0-B48C-46A7-98CA-187C9E7E42FF}" type="pres">
      <dgm:prSet presAssocID="{31D5D9CD-32BC-495D-A257-E89EF00B30F8}" presName="horz2" presStyleCnt="0"/>
      <dgm:spPr/>
    </dgm:pt>
    <dgm:pt modelId="{DA772007-58CF-41D8-AC15-918EFDAD3F80}" type="pres">
      <dgm:prSet presAssocID="{31D5D9CD-32BC-495D-A257-E89EF00B30F8}" presName="horzSpace2" presStyleCnt="0"/>
      <dgm:spPr/>
    </dgm:pt>
    <dgm:pt modelId="{CE1D4012-97C3-4BD0-9B3E-EE488AF20A03}" type="pres">
      <dgm:prSet presAssocID="{31D5D9CD-32BC-495D-A257-E89EF00B30F8}" presName="tx2" presStyleLbl="revTx" presStyleIdx="1" presStyleCnt="6"/>
      <dgm:spPr/>
      <dgm:t>
        <a:bodyPr/>
        <a:lstStyle/>
        <a:p>
          <a:endParaRPr lang="en-US"/>
        </a:p>
      </dgm:t>
    </dgm:pt>
    <dgm:pt modelId="{5E6FFA09-A783-45FE-8131-7047E530EA50}" type="pres">
      <dgm:prSet presAssocID="{31D5D9CD-32BC-495D-A257-E89EF00B30F8}" presName="vert2" presStyleCnt="0"/>
      <dgm:spPr/>
    </dgm:pt>
    <dgm:pt modelId="{A8DB91BE-CF66-49D0-8878-889E04A2D694}" type="pres">
      <dgm:prSet presAssocID="{31D5D9CD-32BC-495D-A257-E89EF00B30F8}" presName="thinLine2b" presStyleLbl="callout" presStyleIdx="0" presStyleCnt="5"/>
      <dgm:spPr/>
    </dgm:pt>
    <dgm:pt modelId="{2E46D9EB-488A-4380-B24D-8A6345ACD879}" type="pres">
      <dgm:prSet presAssocID="{31D5D9CD-32BC-495D-A257-E89EF00B30F8}" presName="vertSpace2b" presStyleCnt="0"/>
      <dgm:spPr/>
    </dgm:pt>
    <dgm:pt modelId="{977839B8-F113-44C2-8351-034192E78037}" type="pres">
      <dgm:prSet presAssocID="{1986AF6A-7A3F-46CE-B0A0-42DA12EF493F}" presName="horz2" presStyleCnt="0"/>
      <dgm:spPr/>
    </dgm:pt>
    <dgm:pt modelId="{F777A98D-4918-47E7-9B71-90D00E727E7F}" type="pres">
      <dgm:prSet presAssocID="{1986AF6A-7A3F-46CE-B0A0-42DA12EF493F}" presName="horzSpace2" presStyleCnt="0"/>
      <dgm:spPr/>
    </dgm:pt>
    <dgm:pt modelId="{153F72D3-180A-4DD9-9F49-ABF20E322921}" type="pres">
      <dgm:prSet presAssocID="{1986AF6A-7A3F-46CE-B0A0-42DA12EF493F}" presName="tx2" presStyleLbl="revTx" presStyleIdx="2" presStyleCnt="6"/>
      <dgm:spPr/>
      <dgm:t>
        <a:bodyPr/>
        <a:lstStyle/>
        <a:p>
          <a:endParaRPr lang="en-US"/>
        </a:p>
      </dgm:t>
    </dgm:pt>
    <dgm:pt modelId="{64B2E503-E70A-4215-9F57-698EE7528864}" type="pres">
      <dgm:prSet presAssocID="{1986AF6A-7A3F-46CE-B0A0-42DA12EF493F}" presName="vert2" presStyleCnt="0"/>
      <dgm:spPr/>
    </dgm:pt>
    <dgm:pt modelId="{D82A5D59-3727-4303-A83B-A50DD0491595}" type="pres">
      <dgm:prSet presAssocID="{1986AF6A-7A3F-46CE-B0A0-42DA12EF493F}" presName="thinLine2b" presStyleLbl="callout" presStyleIdx="1" presStyleCnt="5"/>
      <dgm:spPr/>
    </dgm:pt>
    <dgm:pt modelId="{3BADF0C1-44DA-41FA-9C1D-5321A5529817}" type="pres">
      <dgm:prSet presAssocID="{1986AF6A-7A3F-46CE-B0A0-42DA12EF493F}" presName="vertSpace2b" presStyleCnt="0"/>
      <dgm:spPr/>
    </dgm:pt>
    <dgm:pt modelId="{CAB042D3-C512-4D8A-A4F7-0CE81D355ACD}" type="pres">
      <dgm:prSet presAssocID="{8B688C51-F694-4548-9E26-A37AF632AD99}" presName="horz2" presStyleCnt="0"/>
      <dgm:spPr/>
    </dgm:pt>
    <dgm:pt modelId="{EF52B0DC-2AAD-43E1-90AF-6F0F25726573}" type="pres">
      <dgm:prSet presAssocID="{8B688C51-F694-4548-9E26-A37AF632AD99}" presName="horzSpace2" presStyleCnt="0"/>
      <dgm:spPr/>
    </dgm:pt>
    <dgm:pt modelId="{9BB0B6F6-7A69-4EDF-AD92-422A477B7A6B}" type="pres">
      <dgm:prSet presAssocID="{8B688C51-F694-4548-9E26-A37AF632AD99}" presName="tx2" presStyleLbl="revTx" presStyleIdx="3" presStyleCnt="6"/>
      <dgm:spPr/>
      <dgm:t>
        <a:bodyPr/>
        <a:lstStyle/>
        <a:p>
          <a:endParaRPr lang="en-US"/>
        </a:p>
      </dgm:t>
    </dgm:pt>
    <dgm:pt modelId="{266CA6B3-9545-4565-B18E-026EDF9EB85C}" type="pres">
      <dgm:prSet presAssocID="{8B688C51-F694-4548-9E26-A37AF632AD99}" presName="vert2" presStyleCnt="0"/>
      <dgm:spPr/>
    </dgm:pt>
    <dgm:pt modelId="{FAAFDF6E-365D-433F-A322-DA81F660963B}" type="pres">
      <dgm:prSet presAssocID="{8B688C51-F694-4548-9E26-A37AF632AD99}" presName="thinLine2b" presStyleLbl="callout" presStyleIdx="2" presStyleCnt="5"/>
      <dgm:spPr/>
    </dgm:pt>
    <dgm:pt modelId="{E3A682E6-80D3-4EAA-9C1E-146F6E6D8CCF}" type="pres">
      <dgm:prSet presAssocID="{8B688C51-F694-4548-9E26-A37AF632AD99}" presName="vertSpace2b" presStyleCnt="0"/>
      <dgm:spPr/>
    </dgm:pt>
    <dgm:pt modelId="{49DE1994-3C9B-4552-9E66-D8BEEA544CE4}" type="pres">
      <dgm:prSet presAssocID="{A6626805-DA35-46FE-9D7E-E51054973BB8}" presName="horz2" presStyleCnt="0"/>
      <dgm:spPr/>
    </dgm:pt>
    <dgm:pt modelId="{F5C0B126-D588-4CFF-A626-B0582A449A01}" type="pres">
      <dgm:prSet presAssocID="{A6626805-DA35-46FE-9D7E-E51054973BB8}" presName="horzSpace2" presStyleCnt="0"/>
      <dgm:spPr/>
    </dgm:pt>
    <dgm:pt modelId="{46614A86-5E6E-446E-9F1F-3585E36DA34F}" type="pres">
      <dgm:prSet presAssocID="{A6626805-DA35-46FE-9D7E-E51054973BB8}" presName="tx2" presStyleLbl="revTx" presStyleIdx="4" presStyleCnt="6"/>
      <dgm:spPr/>
      <dgm:t>
        <a:bodyPr/>
        <a:lstStyle/>
        <a:p>
          <a:endParaRPr lang="en-US"/>
        </a:p>
      </dgm:t>
    </dgm:pt>
    <dgm:pt modelId="{7B6C5E41-37AF-43AF-99A6-BE47E7D69CA6}" type="pres">
      <dgm:prSet presAssocID="{A6626805-DA35-46FE-9D7E-E51054973BB8}" presName="vert2" presStyleCnt="0"/>
      <dgm:spPr/>
    </dgm:pt>
    <dgm:pt modelId="{5B6F613C-51F1-4969-83CB-A79AB1B5090A}" type="pres">
      <dgm:prSet presAssocID="{A6626805-DA35-46FE-9D7E-E51054973BB8}" presName="thinLine2b" presStyleLbl="callout" presStyleIdx="3" presStyleCnt="5"/>
      <dgm:spPr/>
    </dgm:pt>
    <dgm:pt modelId="{19C1118A-E848-4466-93A7-C86301C8D936}" type="pres">
      <dgm:prSet presAssocID="{A6626805-DA35-46FE-9D7E-E51054973BB8}" presName="vertSpace2b" presStyleCnt="0"/>
      <dgm:spPr/>
    </dgm:pt>
    <dgm:pt modelId="{FC3D2A5C-1863-4A7E-9C66-1787C76CD97F}" type="pres">
      <dgm:prSet presAssocID="{4DA324BB-AAF2-4AC7-A056-3463FAF39C60}" presName="horz2" presStyleCnt="0"/>
      <dgm:spPr/>
    </dgm:pt>
    <dgm:pt modelId="{90875FDB-8AC9-4DD7-BF67-B8B3401A4056}" type="pres">
      <dgm:prSet presAssocID="{4DA324BB-AAF2-4AC7-A056-3463FAF39C60}" presName="horzSpace2" presStyleCnt="0"/>
      <dgm:spPr/>
    </dgm:pt>
    <dgm:pt modelId="{7C65A505-02B9-4F3A-8481-9339566A8A28}" type="pres">
      <dgm:prSet presAssocID="{4DA324BB-AAF2-4AC7-A056-3463FAF39C60}" presName="tx2" presStyleLbl="revTx" presStyleIdx="5" presStyleCnt="6"/>
      <dgm:spPr/>
      <dgm:t>
        <a:bodyPr/>
        <a:lstStyle/>
        <a:p>
          <a:endParaRPr lang="en-US"/>
        </a:p>
      </dgm:t>
    </dgm:pt>
    <dgm:pt modelId="{F30A9512-DD60-4A4A-ABAC-C08EE3CF91B9}" type="pres">
      <dgm:prSet presAssocID="{4DA324BB-AAF2-4AC7-A056-3463FAF39C60}" presName="vert2" presStyleCnt="0"/>
      <dgm:spPr/>
    </dgm:pt>
    <dgm:pt modelId="{1A386666-F7B9-4B54-BAC0-119B9E35E648}" type="pres">
      <dgm:prSet presAssocID="{4DA324BB-AAF2-4AC7-A056-3463FAF39C60}" presName="thinLine2b" presStyleLbl="callout" presStyleIdx="4" presStyleCnt="5"/>
      <dgm:spPr/>
    </dgm:pt>
    <dgm:pt modelId="{71BDD21B-3BF2-418E-A055-29D58502E1A2}" type="pres">
      <dgm:prSet presAssocID="{4DA324BB-AAF2-4AC7-A056-3463FAF39C60}" presName="vertSpace2b" presStyleCnt="0"/>
      <dgm:spPr/>
    </dgm:pt>
  </dgm:ptLst>
  <dgm:cxnLst>
    <dgm:cxn modelId="{6D529B74-0341-4D54-A1DD-5D789F1D175B}" type="presOf" srcId="{8B688C51-F694-4548-9E26-A37AF632AD99}" destId="{9BB0B6F6-7A69-4EDF-AD92-422A477B7A6B}" srcOrd="0" destOrd="0" presId="urn:microsoft.com/office/officeart/2008/layout/LinedList"/>
    <dgm:cxn modelId="{F4AC35AF-7DE2-4406-B52F-2844B27C7244}" srcId="{797030A7-DDBD-4926-BF06-B47313BE1983}" destId="{05C36103-7423-4050-80DA-3DFFDCF761C1}" srcOrd="0" destOrd="0" parTransId="{8FCCA42B-E0AA-46DF-8624-B601E75CC377}" sibTransId="{64047780-3B7C-4425-BB61-BCA3285FEC6B}"/>
    <dgm:cxn modelId="{696C8F5A-C012-4445-B2B1-3EF1A3D89C13}" type="presOf" srcId="{31D5D9CD-32BC-495D-A257-E89EF00B30F8}" destId="{CE1D4012-97C3-4BD0-9B3E-EE488AF20A03}" srcOrd="0" destOrd="0" presId="urn:microsoft.com/office/officeart/2008/layout/LinedList"/>
    <dgm:cxn modelId="{792825EA-B8DD-413A-8153-6C72DC3A03B9}" srcId="{05C36103-7423-4050-80DA-3DFFDCF761C1}" destId="{31D5D9CD-32BC-495D-A257-E89EF00B30F8}" srcOrd="0" destOrd="0" parTransId="{C07CC424-E67D-42B2-8A47-57949E1135AA}" sibTransId="{6B5B897A-1F7B-4E5A-9348-8BFA781C4084}"/>
    <dgm:cxn modelId="{FDEE3D73-15CF-48D6-BED7-BFCE6910C21E}" srcId="{05C36103-7423-4050-80DA-3DFFDCF761C1}" destId="{4DA324BB-AAF2-4AC7-A056-3463FAF39C60}" srcOrd="4" destOrd="0" parTransId="{B0FAC6A0-0F97-48E1-84A4-598AA6A5C81F}" sibTransId="{3B24D87E-826C-4021-9CAB-216438BC1214}"/>
    <dgm:cxn modelId="{CE3F6E35-2D8A-4700-B54E-BF3E52FF4584}" type="presOf" srcId="{4DA324BB-AAF2-4AC7-A056-3463FAF39C60}" destId="{7C65A505-02B9-4F3A-8481-9339566A8A28}" srcOrd="0" destOrd="0" presId="urn:microsoft.com/office/officeart/2008/layout/LinedList"/>
    <dgm:cxn modelId="{6F5FC70D-AF66-43F0-89E1-E66C025B1E3F}" srcId="{05C36103-7423-4050-80DA-3DFFDCF761C1}" destId="{A6626805-DA35-46FE-9D7E-E51054973BB8}" srcOrd="3" destOrd="0" parTransId="{55225924-C92F-4617-9A6B-0BFD0041B256}" sibTransId="{E60147F3-3271-417E-8C68-8EA0E33BD09D}"/>
    <dgm:cxn modelId="{2CF228DA-F2BA-496C-B5D8-C93A1662DE7D}" type="presOf" srcId="{797030A7-DDBD-4926-BF06-B47313BE1983}" destId="{041A744E-6285-4B0F-8BBE-9F7B5F36E3BD}" srcOrd="0" destOrd="0" presId="urn:microsoft.com/office/officeart/2008/layout/LinedList"/>
    <dgm:cxn modelId="{58758D18-BC53-4220-BD87-E53121BD33EF}" type="presOf" srcId="{A6626805-DA35-46FE-9D7E-E51054973BB8}" destId="{46614A86-5E6E-446E-9F1F-3585E36DA34F}" srcOrd="0" destOrd="0" presId="urn:microsoft.com/office/officeart/2008/layout/LinedList"/>
    <dgm:cxn modelId="{FD3D3AE7-5772-4E5A-B722-4BAAD73FB698}" srcId="{05C36103-7423-4050-80DA-3DFFDCF761C1}" destId="{8B688C51-F694-4548-9E26-A37AF632AD99}" srcOrd="2" destOrd="0" parTransId="{FEE5EFB6-9F04-446A-A9CF-CCDEDC07534A}" sibTransId="{531F414C-1063-468B-8F8E-3224BAE29189}"/>
    <dgm:cxn modelId="{2B032CD3-E128-44B8-ADDA-6DA333A4C04B}" type="presOf" srcId="{05C36103-7423-4050-80DA-3DFFDCF761C1}" destId="{46136431-65F6-4658-B86D-3C1BB719FE0D}" srcOrd="0" destOrd="0" presId="urn:microsoft.com/office/officeart/2008/layout/LinedList"/>
    <dgm:cxn modelId="{5CF1457C-76F9-49D2-B64F-BD4010E40913}" type="presOf" srcId="{1986AF6A-7A3F-46CE-B0A0-42DA12EF493F}" destId="{153F72D3-180A-4DD9-9F49-ABF20E322921}" srcOrd="0" destOrd="0" presId="urn:microsoft.com/office/officeart/2008/layout/LinedList"/>
    <dgm:cxn modelId="{C49131D4-834B-4696-9B9E-39D61873FFB6}" srcId="{05C36103-7423-4050-80DA-3DFFDCF761C1}" destId="{1986AF6A-7A3F-46CE-B0A0-42DA12EF493F}" srcOrd="1" destOrd="0" parTransId="{3B0749B9-456E-4689-8A74-BB6DB1DBE6DB}" sibTransId="{ADD52E4E-59EA-4D56-9292-5D235C1884E1}"/>
    <dgm:cxn modelId="{645A90D6-6AD7-4E93-8367-D811088074AE}" type="presParOf" srcId="{041A744E-6285-4B0F-8BBE-9F7B5F36E3BD}" destId="{A9768774-B37D-4E65-A823-2B06BB717C7A}" srcOrd="0" destOrd="0" presId="urn:microsoft.com/office/officeart/2008/layout/LinedList"/>
    <dgm:cxn modelId="{AD522E3D-169D-4ADB-8C86-D088426D4627}" type="presParOf" srcId="{041A744E-6285-4B0F-8BBE-9F7B5F36E3BD}" destId="{CC8A4418-4061-4381-A985-1089F91E4E3C}" srcOrd="1" destOrd="0" presId="urn:microsoft.com/office/officeart/2008/layout/LinedList"/>
    <dgm:cxn modelId="{1C42E289-4066-45A0-BE08-382A7394CDF7}" type="presParOf" srcId="{CC8A4418-4061-4381-A985-1089F91E4E3C}" destId="{46136431-65F6-4658-B86D-3C1BB719FE0D}" srcOrd="0" destOrd="0" presId="urn:microsoft.com/office/officeart/2008/layout/LinedList"/>
    <dgm:cxn modelId="{D0B7B988-40F6-4EEE-B139-98FA0A4434F2}" type="presParOf" srcId="{CC8A4418-4061-4381-A985-1089F91E4E3C}" destId="{1A4ACBCE-7FAE-4DDD-BD23-121BB75DA945}" srcOrd="1" destOrd="0" presId="urn:microsoft.com/office/officeart/2008/layout/LinedList"/>
    <dgm:cxn modelId="{B8F234FF-FB24-4583-9D14-4BACA145A6B6}" type="presParOf" srcId="{1A4ACBCE-7FAE-4DDD-BD23-121BB75DA945}" destId="{3F15D45F-680E-4DBD-855A-7EC25548343E}" srcOrd="0" destOrd="0" presId="urn:microsoft.com/office/officeart/2008/layout/LinedList"/>
    <dgm:cxn modelId="{324C9C14-7B0D-4CB1-B305-01AE19CC3461}" type="presParOf" srcId="{1A4ACBCE-7FAE-4DDD-BD23-121BB75DA945}" destId="{B540CCF0-B48C-46A7-98CA-187C9E7E42FF}" srcOrd="1" destOrd="0" presId="urn:microsoft.com/office/officeart/2008/layout/LinedList"/>
    <dgm:cxn modelId="{091F6E7F-EF35-4933-AB08-6966F72FE4EC}" type="presParOf" srcId="{B540CCF0-B48C-46A7-98CA-187C9E7E42FF}" destId="{DA772007-58CF-41D8-AC15-918EFDAD3F80}" srcOrd="0" destOrd="0" presId="urn:microsoft.com/office/officeart/2008/layout/LinedList"/>
    <dgm:cxn modelId="{67E27D63-C82C-4771-B0BE-EB6DED874315}" type="presParOf" srcId="{B540CCF0-B48C-46A7-98CA-187C9E7E42FF}" destId="{CE1D4012-97C3-4BD0-9B3E-EE488AF20A03}" srcOrd="1" destOrd="0" presId="urn:microsoft.com/office/officeart/2008/layout/LinedList"/>
    <dgm:cxn modelId="{10A26165-2375-4456-AC61-7DEA21F6EC1D}" type="presParOf" srcId="{B540CCF0-B48C-46A7-98CA-187C9E7E42FF}" destId="{5E6FFA09-A783-45FE-8131-7047E530EA50}" srcOrd="2" destOrd="0" presId="urn:microsoft.com/office/officeart/2008/layout/LinedList"/>
    <dgm:cxn modelId="{38EB33B3-1E14-4C03-83CE-0F1279AB3DE4}" type="presParOf" srcId="{1A4ACBCE-7FAE-4DDD-BD23-121BB75DA945}" destId="{A8DB91BE-CF66-49D0-8878-889E04A2D694}" srcOrd="2" destOrd="0" presId="urn:microsoft.com/office/officeart/2008/layout/LinedList"/>
    <dgm:cxn modelId="{63FFA02B-4CE9-4089-BAED-A02BCF2D67A9}" type="presParOf" srcId="{1A4ACBCE-7FAE-4DDD-BD23-121BB75DA945}" destId="{2E46D9EB-488A-4380-B24D-8A6345ACD879}" srcOrd="3" destOrd="0" presId="urn:microsoft.com/office/officeart/2008/layout/LinedList"/>
    <dgm:cxn modelId="{F28FAEAB-D423-4475-852B-933674BF8790}" type="presParOf" srcId="{1A4ACBCE-7FAE-4DDD-BD23-121BB75DA945}" destId="{977839B8-F113-44C2-8351-034192E78037}" srcOrd="4" destOrd="0" presId="urn:microsoft.com/office/officeart/2008/layout/LinedList"/>
    <dgm:cxn modelId="{60CC2A03-9927-482D-AD6E-F91DA7C555F8}" type="presParOf" srcId="{977839B8-F113-44C2-8351-034192E78037}" destId="{F777A98D-4918-47E7-9B71-90D00E727E7F}" srcOrd="0" destOrd="0" presId="urn:microsoft.com/office/officeart/2008/layout/LinedList"/>
    <dgm:cxn modelId="{DE8C465C-425F-4846-A1C5-F576BC06B97A}" type="presParOf" srcId="{977839B8-F113-44C2-8351-034192E78037}" destId="{153F72D3-180A-4DD9-9F49-ABF20E322921}" srcOrd="1" destOrd="0" presId="urn:microsoft.com/office/officeart/2008/layout/LinedList"/>
    <dgm:cxn modelId="{0962DCE8-C837-486B-B2B3-0E81268D25BD}" type="presParOf" srcId="{977839B8-F113-44C2-8351-034192E78037}" destId="{64B2E503-E70A-4215-9F57-698EE7528864}" srcOrd="2" destOrd="0" presId="urn:microsoft.com/office/officeart/2008/layout/LinedList"/>
    <dgm:cxn modelId="{45D9BEA1-2DBB-4ABD-B7AE-91F6BD0C958C}" type="presParOf" srcId="{1A4ACBCE-7FAE-4DDD-BD23-121BB75DA945}" destId="{D82A5D59-3727-4303-A83B-A50DD0491595}" srcOrd="5" destOrd="0" presId="urn:microsoft.com/office/officeart/2008/layout/LinedList"/>
    <dgm:cxn modelId="{D307D0F9-7339-4C21-BBF0-8BBE52B8E02B}" type="presParOf" srcId="{1A4ACBCE-7FAE-4DDD-BD23-121BB75DA945}" destId="{3BADF0C1-44DA-41FA-9C1D-5321A5529817}" srcOrd="6" destOrd="0" presId="urn:microsoft.com/office/officeart/2008/layout/LinedList"/>
    <dgm:cxn modelId="{D5C91128-8CF3-4C97-AB56-16B0CAA8ED58}" type="presParOf" srcId="{1A4ACBCE-7FAE-4DDD-BD23-121BB75DA945}" destId="{CAB042D3-C512-4D8A-A4F7-0CE81D355ACD}" srcOrd="7" destOrd="0" presId="urn:microsoft.com/office/officeart/2008/layout/LinedList"/>
    <dgm:cxn modelId="{80B89EEC-781A-4B88-9C2C-FA7835A055D3}" type="presParOf" srcId="{CAB042D3-C512-4D8A-A4F7-0CE81D355ACD}" destId="{EF52B0DC-2AAD-43E1-90AF-6F0F25726573}" srcOrd="0" destOrd="0" presId="urn:microsoft.com/office/officeart/2008/layout/LinedList"/>
    <dgm:cxn modelId="{4C5358BC-5524-429F-8CE3-9665E225B3C1}" type="presParOf" srcId="{CAB042D3-C512-4D8A-A4F7-0CE81D355ACD}" destId="{9BB0B6F6-7A69-4EDF-AD92-422A477B7A6B}" srcOrd="1" destOrd="0" presId="urn:microsoft.com/office/officeart/2008/layout/LinedList"/>
    <dgm:cxn modelId="{62713977-DB7B-4774-9CBA-1ADDE0D4E6AC}" type="presParOf" srcId="{CAB042D3-C512-4D8A-A4F7-0CE81D355ACD}" destId="{266CA6B3-9545-4565-B18E-026EDF9EB85C}" srcOrd="2" destOrd="0" presId="urn:microsoft.com/office/officeart/2008/layout/LinedList"/>
    <dgm:cxn modelId="{15A4F9BA-167E-4136-8663-472AA0281A60}" type="presParOf" srcId="{1A4ACBCE-7FAE-4DDD-BD23-121BB75DA945}" destId="{FAAFDF6E-365D-433F-A322-DA81F660963B}" srcOrd="8" destOrd="0" presId="urn:microsoft.com/office/officeart/2008/layout/LinedList"/>
    <dgm:cxn modelId="{271CF8AB-FA47-4418-8C6A-9743010FE4D6}" type="presParOf" srcId="{1A4ACBCE-7FAE-4DDD-BD23-121BB75DA945}" destId="{E3A682E6-80D3-4EAA-9C1E-146F6E6D8CCF}" srcOrd="9" destOrd="0" presId="urn:microsoft.com/office/officeart/2008/layout/LinedList"/>
    <dgm:cxn modelId="{66477361-199E-4179-9106-180A73BE1E8F}" type="presParOf" srcId="{1A4ACBCE-7FAE-4DDD-BD23-121BB75DA945}" destId="{49DE1994-3C9B-4552-9E66-D8BEEA544CE4}" srcOrd="10" destOrd="0" presId="urn:microsoft.com/office/officeart/2008/layout/LinedList"/>
    <dgm:cxn modelId="{5373CF2A-B944-4CC6-A649-18777FD41E9D}" type="presParOf" srcId="{49DE1994-3C9B-4552-9E66-D8BEEA544CE4}" destId="{F5C0B126-D588-4CFF-A626-B0582A449A01}" srcOrd="0" destOrd="0" presId="urn:microsoft.com/office/officeart/2008/layout/LinedList"/>
    <dgm:cxn modelId="{754C792B-86F1-4F43-B500-83E8F680DF30}" type="presParOf" srcId="{49DE1994-3C9B-4552-9E66-D8BEEA544CE4}" destId="{46614A86-5E6E-446E-9F1F-3585E36DA34F}" srcOrd="1" destOrd="0" presId="urn:microsoft.com/office/officeart/2008/layout/LinedList"/>
    <dgm:cxn modelId="{777F0B85-06E8-4C74-9689-6C5A7C146CF5}" type="presParOf" srcId="{49DE1994-3C9B-4552-9E66-D8BEEA544CE4}" destId="{7B6C5E41-37AF-43AF-99A6-BE47E7D69CA6}" srcOrd="2" destOrd="0" presId="urn:microsoft.com/office/officeart/2008/layout/LinedList"/>
    <dgm:cxn modelId="{9A587663-3722-4C5F-AD3E-71CCE71EF5B4}" type="presParOf" srcId="{1A4ACBCE-7FAE-4DDD-BD23-121BB75DA945}" destId="{5B6F613C-51F1-4969-83CB-A79AB1B5090A}" srcOrd="11" destOrd="0" presId="urn:microsoft.com/office/officeart/2008/layout/LinedList"/>
    <dgm:cxn modelId="{3240458A-323A-46C9-A1E5-3B6880E82182}" type="presParOf" srcId="{1A4ACBCE-7FAE-4DDD-BD23-121BB75DA945}" destId="{19C1118A-E848-4466-93A7-C86301C8D936}" srcOrd="12" destOrd="0" presId="urn:microsoft.com/office/officeart/2008/layout/LinedList"/>
    <dgm:cxn modelId="{01DC9422-FAE8-4337-AAD6-DF6525CB768E}" type="presParOf" srcId="{1A4ACBCE-7FAE-4DDD-BD23-121BB75DA945}" destId="{FC3D2A5C-1863-4A7E-9C66-1787C76CD97F}" srcOrd="13" destOrd="0" presId="urn:microsoft.com/office/officeart/2008/layout/LinedList"/>
    <dgm:cxn modelId="{51B1D1CF-A5FC-4227-A755-6AFD476C2597}" type="presParOf" srcId="{FC3D2A5C-1863-4A7E-9C66-1787C76CD97F}" destId="{90875FDB-8AC9-4DD7-BF67-B8B3401A4056}" srcOrd="0" destOrd="0" presId="urn:microsoft.com/office/officeart/2008/layout/LinedList"/>
    <dgm:cxn modelId="{47EB10A3-5FF1-4D16-9EA2-69FA5E746533}" type="presParOf" srcId="{FC3D2A5C-1863-4A7E-9C66-1787C76CD97F}" destId="{7C65A505-02B9-4F3A-8481-9339566A8A28}" srcOrd="1" destOrd="0" presId="urn:microsoft.com/office/officeart/2008/layout/LinedList"/>
    <dgm:cxn modelId="{ED2CB938-19FD-4186-87E6-3FAA00CA76BF}" type="presParOf" srcId="{FC3D2A5C-1863-4A7E-9C66-1787C76CD97F}" destId="{F30A9512-DD60-4A4A-ABAC-C08EE3CF91B9}" srcOrd="2" destOrd="0" presId="urn:microsoft.com/office/officeart/2008/layout/LinedList"/>
    <dgm:cxn modelId="{61CF0390-6C9B-49B6-88C5-9D6AEECC4743}" type="presParOf" srcId="{1A4ACBCE-7FAE-4DDD-BD23-121BB75DA945}" destId="{1A386666-F7B9-4B54-BAC0-119B9E35E648}" srcOrd="14" destOrd="0" presId="urn:microsoft.com/office/officeart/2008/layout/LinedList"/>
    <dgm:cxn modelId="{DF1C1D17-41BD-4FDF-ADA7-CBD3E631EAE4}" type="presParOf" srcId="{1A4ACBCE-7FAE-4DDD-BD23-121BB75DA945}" destId="{71BDD21B-3BF2-418E-A055-29D58502E1A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0A941-1BF6-4C0C-BF39-804013374F2D}">
      <dsp:nvSpPr>
        <dsp:cNvPr id="0" name=""/>
        <dsp:cNvSpPr/>
      </dsp:nvSpPr>
      <dsp:spPr>
        <a:xfrm>
          <a:off x="2962758" y="1714"/>
          <a:ext cx="2761282" cy="138064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Human Resource Management Plan</a:t>
          </a:r>
          <a:endParaRPr lang="en-US" sz="2600" b="1" kern="1200" dirty="0">
            <a:solidFill>
              <a:schemeClr val="bg1"/>
            </a:solidFill>
          </a:endParaRPr>
        </a:p>
      </dsp:txBody>
      <dsp:txXfrm>
        <a:off x="3003196" y="42152"/>
        <a:ext cx="2680406" cy="1299765"/>
      </dsp:txXfrm>
    </dsp:sp>
    <dsp:sp modelId="{2A58A328-7E7B-4F1B-A8BB-C132BEF0167C}">
      <dsp:nvSpPr>
        <dsp:cNvPr id="0" name=""/>
        <dsp:cNvSpPr/>
      </dsp:nvSpPr>
      <dsp:spPr>
        <a:xfrm rot="3600000">
          <a:off x="4763765" y="2425387"/>
          <a:ext cx="1439762" cy="48322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4908732" y="2522032"/>
        <a:ext cx="1149828" cy="289934"/>
      </dsp:txXfrm>
    </dsp:sp>
    <dsp:sp modelId="{ED7B23A5-9B41-41C8-B9F8-C85EE5623CFE}">
      <dsp:nvSpPr>
        <dsp:cNvPr id="0" name=""/>
        <dsp:cNvSpPr/>
      </dsp:nvSpPr>
      <dsp:spPr>
        <a:xfrm>
          <a:off x="5243251" y="3951644"/>
          <a:ext cx="2761282" cy="1380641"/>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Enterprise Environmental Factors</a:t>
          </a:r>
          <a:endParaRPr lang="en-US" sz="2600" b="1" kern="1200" dirty="0">
            <a:solidFill>
              <a:schemeClr val="bg1"/>
            </a:solidFill>
          </a:endParaRPr>
        </a:p>
      </dsp:txBody>
      <dsp:txXfrm>
        <a:off x="5283689" y="3992082"/>
        <a:ext cx="2680406" cy="1299765"/>
      </dsp:txXfrm>
    </dsp:sp>
    <dsp:sp modelId="{FDAB2D8F-9325-4381-A0E3-B80ECEBC5309}">
      <dsp:nvSpPr>
        <dsp:cNvPr id="0" name=""/>
        <dsp:cNvSpPr/>
      </dsp:nvSpPr>
      <dsp:spPr>
        <a:xfrm rot="10800000">
          <a:off x="3623518" y="4400352"/>
          <a:ext cx="1439762" cy="48322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rot="10800000">
        <a:off x="3768485" y="4496997"/>
        <a:ext cx="1149828" cy="289934"/>
      </dsp:txXfrm>
    </dsp:sp>
    <dsp:sp modelId="{03325F1D-437D-4386-AAAB-7B2E6D969AA2}">
      <dsp:nvSpPr>
        <dsp:cNvPr id="0" name=""/>
        <dsp:cNvSpPr/>
      </dsp:nvSpPr>
      <dsp:spPr>
        <a:xfrm>
          <a:off x="682265" y="3951644"/>
          <a:ext cx="2761282" cy="138064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1"/>
              </a:solidFill>
            </a:rPr>
            <a:t>Organizational Process Assets</a:t>
          </a:r>
          <a:endParaRPr lang="en-US" sz="2600" b="1" kern="1200" dirty="0">
            <a:solidFill>
              <a:schemeClr val="bg1"/>
            </a:solidFill>
          </a:endParaRPr>
        </a:p>
      </dsp:txBody>
      <dsp:txXfrm>
        <a:off x="722703" y="3992082"/>
        <a:ext cx="2680406" cy="1299765"/>
      </dsp:txXfrm>
    </dsp:sp>
    <dsp:sp modelId="{FA6A8013-200F-469D-A8F6-55DA145195A7}">
      <dsp:nvSpPr>
        <dsp:cNvPr id="0" name=""/>
        <dsp:cNvSpPr/>
      </dsp:nvSpPr>
      <dsp:spPr>
        <a:xfrm rot="18000000">
          <a:off x="2483272" y="2425387"/>
          <a:ext cx="1439762" cy="48322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bg1"/>
            </a:solidFill>
          </a:endParaRPr>
        </a:p>
      </dsp:txBody>
      <dsp:txXfrm>
        <a:off x="2628239" y="2522032"/>
        <a:ext cx="1149828" cy="289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8714E-22E3-41EF-9073-08D6F7EE57A4}">
      <dsp:nvSpPr>
        <dsp:cNvPr id="0" name=""/>
        <dsp:cNvSpPr/>
      </dsp:nvSpPr>
      <dsp:spPr>
        <a:xfrm>
          <a:off x="1781035" y="682345"/>
          <a:ext cx="4578034" cy="4578034"/>
        </a:xfrm>
        <a:prstGeom prst="blockArc">
          <a:avLst>
            <a:gd name="adj1" fmla="val 11880000"/>
            <a:gd name="adj2" fmla="val 16200000"/>
            <a:gd name="adj3" fmla="val 4638"/>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01F6D-7596-458A-865F-E2F548B1BBC4}">
      <dsp:nvSpPr>
        <dsp:cNvPr id="0" name=""/>
        <dsp:cNvSpPr/>
      </dsp:nvSpPr>
      <dsp:spPr>
        <a:xfrm>
          <a:off x="1781035" y="682345"/>
          <a:ext cx="4578034" cy="4578034"/>
        </a:xfrm>
        <a:prstGeom prst="blockArc">
          <a:avLst>
            <a:gd name="adj1" fmla="val 7560000"/>
            <a:gd name="adj2" fmla="val 11880000"/>
            <a:gd name="adj3" fmla="val 4638"/>
          </a:avLst>
        </a:prstGeom>
        <a:solidFill>
          <a:schemeClr val="accent5">
            <a:hueOff val="-7450407"/>
            <a:satOff val="29858"/>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BB64-DE09-444B-94BB-2537988FAD89}">
      <dsp:nvSpPr>
        <dsp:cNvPr id="0" name=""/>
        <dsp:cNvSpPr/>
      </dsp:nvSpPr>
      <dsp:spPr>
        <a:xfrm>
          <a:off x="1781035" y="682345"/>
          <a:ext cx="4578034" cy="4578034"/>
        </a:xfrm>
        <a:prstGeom prst="blockArc">
          <a:avLst>
            <a:gd name="adj1" fmla="val 3240000"/>
            <a:gd name="adj2" fmla="val 7560000"/>
            <a:gd name="adj3" fmla="val 4638"/>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20FC2-CFAD-4D71-A57C-C634A60FA31A}">
      <dsp:nvSpPr>
        <dsp:cNvPr id="0" name=""/>
        <dsp:cNvSpPr/>
      </dsp:nvSpPr>
      <dsp:spPr>
        <a:xfrm>
          <a:off x="1781035" y="682345"/>
          <a:ext cx="4578034" cy="4578034"/>
        </a:xfrm>
        <a:prstGeom prst="blockArc">
          <a:avLst>
            <a:gd name="adj1" fmla="val 20520000"/>
            <a:gd name="adj2" fmla="val 3240000"/>
            <a:gd name="adj3" fmla="val 4638"/>
          </a:avLst>
        </a:prstGeom>
        <a:solidFill>
          <a:schemeClr val="accent5">
            <a:hueOff val="-2483469"/>
            <a:satOff val="9953"/>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8219D-7431-4264-83BE-86EE01334F3F}">
      <dsp:nvSpPr>
        <dsp:cNvPr id="0" name=""/>
        <dsp:cNvSpPr/>
      </dsp:nvSpPr>
      <dsp:spPr>
        <a:xfrm>
          <a:off x="1781035" y="682345"/>
          <a:ext cx="4578034" cy="4578034"/>
        </a:xfrm>
        <a:prstGeom prst="blockArc">
          <a:avLst>
            <a:gd name="adj1" fmla="val 16200000"/>
            <a:gd name="adj2" fmla="val 20520000"/>
            <a:gd name="adj3" fmla="val 463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59C44-6F29-49EF-9615-D826AE7D0A85}">
      <dsp:nvSpPr>
        <dsp:cNvPr id="0" name=""/>
        <dsp:cNvSpPr/>
      </dsp:nvSpPr>
      <dsp:spPr>
        <a:xfrm>
          <a:off x="2895585" y="1904980"/>
          <a:ext cx="2106290" cy="21062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APT T&amp;T</a:t>
          </a:r>
          <a:endParaRPr lang="en-US" sz="2400" b="1" kern="1200" dirty="0">
            <a:solidFill>
              <a:schemeClr val="tx1"/>
            </a:solidFill>
          </a:endParaRPr>
        </a:p>
      </dsp:txBody>
      <dsp:txXfrm>
        <a:off x="3204044" y="2213439"/>
        <a:ext cx="1489372" cy="1489372"/>
      </dsp:txXfrm>
    </dsp:sp>
    <dsp:sp modelId="{4EF577E3-BC6D-4274-B853-D871240AB70C}">
      <dsp:nvSpPr>
        <dsp:cNvPr id="0" name=""/>
        <dsp:cNvSpPr/>
      </dsp:nvSpPr>
      <dsp:spPr>
        <a:xfrm>
          <a:off x="2919317" y="-118233"/>
          <a:ext cx="2301469" cy="17073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Pre-Assignment</a:t>
          </a:r>
          <a:endParaRPr lang="en-US" sz="2400" b="1" kern="1200" dirty="0">
            <a:solidFill>
              <a:schemeClr val="tx1"/>
            </a:solidFill>
          </a:endParaRPr>
        </a:p>
      </dsp:txBody>
      <dsp:txXfrm>
        <a:off x="3256359" y="131797"/>
        <a:ext cx="1627385" cy="1207254"/>
      </dsp:txXfrm>
    </dsp:sp>
    <dsp:sp modelId="{E308EA92-0611-4848-915C-6EA82834F46D}">
      <dsp:nvSpPr>
        <dsp:cNvPr id="0" name=""/>
        <dsp:cNvSpPr/>
      </dsp:nvSpPr>
      <dsp:spPr>
        <a:xfrm>
          <a:off x="4937851" y="1423894"/>
          <a:ext cx="2517410" cy="1713049"/>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Negotiation</a:t>
          </a:r>
          <a:endParaRPr lang="en-US" sz="2400" b="1" kern="1200" dirty="0">
            <a:solidFill>
              <a:schemeClr val="tx1"/>
            </a:solidFill>
          </a:endParaRPr>
        </a:p>
      </dsp:txBody>
      <dsp:txXfrm>
        <a:off x="5306517" y="1674764"/>
        <a:ext cx="1780078" cy="1211309"/>
      </dsp:txXfrm>
    </dsp:sp>
    <dsp:sp modelId="{BC291306-E55E-4F4A-98B3-06295C528D0E}">
      <dsp:nvSpPr>
        <dsp:cNvPr id="0" name=""/>
        <dsp:cNvSpPr/>
      </dsp:nvSpPr>
      <dsp:spPr>
        <a:xfrm>
          <a:off x="4304340" y="3879717"/>
          <a:ext cx="2159926" cy="180111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Acquisition</a:t>
          </a:r>
          <a:endParaRPr lang="en-US" sz="2400" b="1" kern="1200" dirty="0">
            <a:solidFill>
              <a:schemeClr val="tx1"/>
            </a:solidFill>
          </a:endParaRPr>
        </a:p>
      </dsp:txBody>
      <dsp:txXfrm>
        <a:off x="4620654" y="4143484"/>
        <a:ext cx="1527298" cy="1273581"/>
      </dsp:txXfrm>
    </dsp:sp>
    <dsp:sp modelId="{7F94006C-30B2-4302-BFFC-FBF1F7196EA9}">
      <dsp:nvSpPr>
        <dsp:cNvPr id="0" name=""/>
        <dsp:cNvSpPr/>
      </dsp:nvSpPr>
      <dsp:spPr>
        <a:xfrm>
          <a:off x="2018599" y="4043073"/>
          <a:ext cx="1474403" cy="1474403"/>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Virtual Teams</a:t>
          </a:r>
          <a:endParaRPr lang="en-US" sz="2400" b="1" kern="1200" dirty="0">
            <a:solidFill>
              <a:schemeClr val="tx1"/>
            </a:solidFill>
          </a:endParaRPr>
        </a:p>
      </dsp:txBody>
      <dsp:txXfrm>
        <a:off x="2234520" y="4258994"/>
        <a:ext cx="1042561" cy="1042561"/>
      </dsp:txXfrm>
    </dsp:sp>
    <dsp:sp modelId="{1E79AE31-79BB-43BA-9275-B664D9C72C88}">
      <dsp:nvSpPr>
        <dsp:cNvPr id="0" name=""/>
        <dsp:cNvSpPr/>
      </dsp:nvSpPr>
      <dsp:spPr>
        <a:xfrm>
          <a:off x="1002938" y="1364387"/>
          <a:ext cx="1881220" cy="1832063"/>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Multi-Criteria Decision Analysis</a:t>
          </a:r>
          <a:endParaRPr lang="en-US" sz="2400" b="1" kern="1200" dirty="0">
            <a:solidFill>
              <a:schemeClr val="tx1"/>
            </a:solidFill>
          </a:endParaRPr>
        </a:p>
      </dsp:txBody>
      <dsp:txXfrm>
        <a:off x="1278436" y="1632686"/>
        <a:ext cx="1330224" cy="12954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34197-6070-4C14-8385-E72ADFC8BC31}">
      <dsp:nvSpPr>
        <dsp:cNvPr id="0" name=""/>
        <dsp:cNvSpPr/>
      </dsp:nvSpPr>
      <dsp:spPr>
        <a:xfrm>
          <a:off x="1983082" y="590303"/>
          <a:ext cx="4621438" cy="4621438"/>
        </a:xfrm>
        <a:prstGeom prst="blockArc">
          <a:avLst>
            <a:gd name="adj1" fmla="val 12774882"/>
            <a:gd name="adj2" fmla="val 16026884"/>
            <a:gd name="adj3" fmla="val 39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95D8A-AFC0-480E-942D-8B2949D87542}">
      <dsp:nvSpPr>
        <dsp:cNvPr id="0" name=""/>
        <dsp:cNvSpPr/>
      </dsp:nvSpPr>
      <dsp:spPr>
        <a:xfrm>
          <a:off x="1953877" y="634288"/>
          <a:ext cx="4621438" cy="4621438"/>
        </a:xfrm>
        <a:prstGeom prst="blockArc">
          <a:avLst>
            <a:gd name="adj1" fmla="val 10225304"/>
            <a:gd name="adj2" fmla="val 12854995"/>
            <a:gd name="adj3" fmla="val 3900"/>
          </a:avLst>
        </a:prstGeom>
        <a:solidFill>
          <a:schemeClr val="accent5">
            <a:hueOff val="-8278230"/>
            <a:satOff val="33176"/>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28714E-22E3-41EF-9073-08D6F7EE57A4}">
      <dsp:nvSpPr>
        <dsp:cNvPr id="0" name=""/>
        <dsp:cNvSpPr/>
      </dsp:nvSpPr>
      <dsp:spPr>
        <a:xfrm>
          <a:off x="1882634" y="336466"/>
          <a:ext cx="4621438" cy="4621438"/>
        </a:xfrm>
        <a:prstGeom prst="blockArc">
          <a:avLst>
            <a:gd name="adj1" fmla="val 7151507"/>
            <a:gd name="adj2" fmla="val 9760305"/>
            <a:gd name="adj3" fmla="val 39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01F6D-7596-458A-865F-E2F548B1BBC4}">
      <dsp:nvSpPr>
        <dsp:cNvPr id="0" name=""/>
        <dsp:cNvSpPr/>
      </dsp:nvSpPr>
      <dsp:spPr>
        <a:xfrm>
          <a:off x="2008275" y="412098"/>
          <a:ext cx="4621438" cy="4621438"/>
        </a:xfrm>
        <a:prstGeom prst="blockArc">
          <a:avLst>
            <a:gd name="adj1" fmla="val 3781809"/>
            <a:gd name="adj2" fmla="val 7374061"/>
            <a:gd name="adj3" fmla="val 39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E8BB64-DE09-444B-94BB-2537988FAD89}">
      <dsp:nvSpPr>
        <dsp:cNvPr id="0" name=""/>
        <dsp:cNvSpPr/>
      </dsp:nvSpPr>
      <dsp:spPr>
        <a:xfrm>
          <a:off x="1943389" y="446451"/>
          <a:ext cx="4621438" cy="4621438"/>
        </a:xfrm>
        <a:prstGeom prst="blockArc">
          <a:avLst>
            <a:gd name="adj1" fmla="val 866170"/>
            <a:gd name="adj2" fmla="val 3670403"/>
            <a:gd name="adj3" fmla="val 39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720FC2-CFAD-4D71-A57C-C634A60FA31A}">
      <dsp:nvSpPr>
        <dsp:cNvPr id="0" name=""/>
        <dsp:cNvSpPr/>
      </dsp:nvSpPr>
      <dsp:spPr>
        <a:xfrm>
          <a:off x="1987184" y="297631"/>
          <a:ext cx="4621438" cy="4621438"/>
        </a:xfrm>
        <a:prstGeom prst="blockArc">
          <a:avLst>
            <a:gd name="adj1" fmla="val 20250519"/>
            <a:gd name="adj2" fmla="val 1101600"/>
            <a:gd name="adj3" fmla="val 3900"/>
          </a:avLst>
        </a:prstGeom>
        <a:solidFill>
          <a:schemeClr val="accent5">
            <a:hueOff val="-1655646"/>
            <a:satOff val="6635"/>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C8219D-7431-4264-83BE-86EE01334F3F}">
      <dsp:nvSpPr>
        <dsp:cNvPr id="0" name=""/>
        <dsp:cNvSpPr/>
      </dsp:nvSpPr>
      <dsp:spPr>
        <a:xfrm>
          <a:off x="2126953" y="578447"/>
          <a:ext cx="4621438" cy="4621438"/>
        </a:xfrm>
        <a:prstGeom prst="blockArc">
          <a:avLst>
            <a:gd name="adj1" fmla="val 15807806"/>
            <a:gd name="adj2" fmla="val 19774186"/>
            <a:gd name="adj3" fmla="val 39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59C44-6F29-49EF-9615-D826AE7D0A85}">
      <dsp:nvSpPr>
        <dsp:cNvPr id="0" name=""/>
        <dsp:cNvSpPr/>
      </dsp:nvSpPr>
      <dsp:spPr>
        <a:xfrm>
          <a:off x="3222302" y="1910291"/>
          <a:ext cx="1788281" cy="1788281"/>
        </a:xfrm>
        <a:prstGeom prst="ellipse">
          <a:avLst/>
        </a:prstGeom>
        <a:no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DPT T&amp;T</a:t>
          </a:r>
          <a:endParaRPr lang="en-US" sz="2000" b="1" kern="1200" dirty="0">
            <a:solidFill>
              <a:schemeClr val="tx1"/>
            </a:solidFill>
          </a:endParaRPr>
        </a:p>
      </dsp:txBody>
      <dsp:txXfrm>
        <a:off x="3484190" y="2172179"/>
        <a:ext cx="1264505" cy="1264505"/>
      </dsp:txXfrm>
    </dsp:sp>
    <dsp:sp modelId="{4EF577E3-BC6D-4274-B853-D871240AB70C}">
      <dsp:nvSpPr>
        <dsp:cNvPr id="0" name=""/>
        <dsp:cNvSpPr/>
      </dsp:nvSpPr>
      <dsp:spPr>
        <a:xfrm>
          <a:off x="3112762" y="143242"/>
          <a:ext cx="2133988" cy="9899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Interpersonal Skills</a:t>
          </a:r>
          <a:endParaRPr lang="en-US" sz="2000" b="1" kern="1200" dirty="0">
            <a:solidFill>
              <a:schemeClr val="tx1"/>
            </a:solidFill>
          </a:endParaRPr>
        </a:p>
      </dsp:txBody>
      <dsp:txXfrm>
        <a:off x="3425277" y="288224"/>
        <a:ext cx="1508958" cy="700032"/>
      </dsp:txXfrm>
    </dsp:sp>
    <dsp:sp modelId="{E308EA92-0611-4848-915C-6EA82834F46D}">
      <dsp:nvSpPr>
        <dsp:cNvPr id="0" name=""/>
        <dsp:cNvSpPr/>
      </dsp:nvSpPr>
      <dsp:spPr>
        <a:xfrm>
          <a:off x="5631090" y="1219200"/>
          <a:ext cx="1520269" cy="1044875"/>
        </a:xfrm>
        <a:prstGeom prst="ellipse">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Training</a:t>
          </a:r>
          <a:endParaRPr lang="en-US" sz="2000" b="1" kern="1200" dirty="0">
            <a:solidFill>
              <a:schemeClr val="tx1"/>
            </a:solidFill>
          </a:endParaRPr>
        </a:p>
      </dsp:txBody>
      <dsp:txXfrm>
        <a:off x="5853728" y="1372218"/>
        <a:ext cx="1074993" cy="738839"/>
      </dsp:txXfrm>
    </dsp:sp>
    <dsp:sp modelId="{BC291306-E55E-4F4A-98B3-06295C528D0E}">
      <dsp:nvSpPr>
        <dsp:cNvPr id="0" name=""/>
        <dsp:cNvSpPr/>
      </dsp:nvSpPr>
      <dsp:spPr>
        <a:xfrm>
          <a:off x="5531316" y="2736992"/>
          <a:ext cx="1833820" cy="1170017"/>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Team Building Activities</a:t>
          </a:r>
          <a:endParaRPr lang="en-US" sz="2000" b="1" kern="1200" dirty="0">
            <a:solidFill>
              <a:schemeClr val="tx1"/>
            </a:solidFill>
          </a:endParaRPr>
        </a:p>
      </dsp:txBody>
      <dsp:txXfrm>
        <a:off x="5799873" y="2908337"/>
        <a:ext cx="1296706" cy="827327"/>
      </dsp:txXfrm>
    </dsp:sp>
    <dsp:sp modelId="{7F94006C-30B2-4302-BFFC-FBF1F7196EA9}">
      <dsp:nvSpPr>
        <dsp:cNvPr id="0" name=""/>
        <dsp:cNvSpPr/>
      </dsp:nvSpPr>
      <dsp:spPr>
        <a:xfrm>
          <a:off x="4669420" y="4190999"/>
          <a:ext cx="1354194" cy="1102144"/>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Ground Rules </a:t>
          </a:r>
          <a:endParaRPr lang="en-US" sz="2000" b="1" kern="1200" dirty="0">
            <a:solidFill>
              <a:schemeClr val="tx1"/>
            </a:solidFill>
          </a:endParaRPr>
        </a:p>
      </dsp:txBody>
      <dsp:txXfrm>
        <a:off x="4867737" y="4352404"/>
        <a:ext cx="957560" cy="779334"/>
      </dsp:txXfrm>
    </dsp:sp>
    <dsp:sp modelId="{1E79AE31-79BB-43BA-9275-B664D9C72C88}">
      <dsp:nvSpPr>
        <dsp:cNvPr id="0" name=""/>
        <dsp:cNvSpPr/>
      </dsp:nvSpPr>
      <dsp:spPr>
        <a:xfrm>
          <a:off x="2213615" y="3978806"/>
          <a:ext cx="1749398" cy="1292555"/>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Colocation</a:t>
          </a:r>
          <a:endParaRPr lang="en-US" sz="2000" b="1" kern="1200" dirty="0">
            <a:solidFill>
              <a:schemeClr val="tx1"/>
            </a:solidFill>
          </a:endParaRPr>
        </a:p>
      </dsp:txBody>
      <dsp:txXfrm>
        <a:off x="2469808" y="4168096"/>
        <a:ext cx="1237012" cy="913975"/>
      </dsp:txXfrm>
    </dsp:sp>
    <dsp:sp modelId="{AA17C038-BE5A-45DD-8839-5AC5EA6F6D03}">
      <dsp:nvSpPr>
        <dsp:cNvPr id="0" name=""/>
        <dsp:cNvSpPr/>
      </dsp:nvSpPr>
      <dsp:spPr>
        <a:xfrm>
          <a:off x="1093062" y="2696102"/>
          <a:ext cx="1874929" cy="1251797"/>
        </a:xfrm>
        <a:prstGeom prst="ellipse">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Recognition &amp; Rewards</a:t>
          </a:r>
          <a:endParaRPr lang="en-US" sz="2000" b="1" kern="1200" dirty="0">
            <a:solidFill>
              <a:schemeClr val="tx1"/>
            </a:solidFill>
          </a:endParaRPr>
        </a:p>
      </dsp:txBody>
      <dsp:txXfrm>
        <a:off x="1367639" y="2879423"/>
        <a:ext cx="1325775" cy="885155"/>
      </dsp:txXfrm>
    </dsp:sp>
    <dsp:sp modelId="{E554A70B-53C3-4B5C-A43C-25225EF06CFB}">
      <dsp:nvSpPr>
        <dsp:cNvPr id="0" name=""/>
        <dsp:cNvSpPr/>
      </dsp:nvSpPr>
      <dsp:spPr>
        <a:xfrm>
          <a:off x="1442296" y="1004164"/>
          <a:ext cx="1899063" cy="1331448"/>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Personnel Assessment Tools</a:t>
          </a:r>
          <a:endParaRPr lang="en-US" sz="2000" b="1" kern="1200" dirty="0">
            <a:solidFill>
              <a:schemeClr val="tx1"/>
            </a:solidFill>
          </a:endParaRPr>
        </a:p>
      </dsp:txBody>
      <dsp:txXfrm>
        <a:off x="1720407" y="1199150"/>
        <a:ext cx="1342841" cy="941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AE364-093F-411E-B530-5539900A5FEA}">
      <dsp:nvSpPr>
        <dsp:cNvPr id="0" name=""/>
        <dsp:cNvSpPr/>
      </dsp:nvSpPr>
      <dsp:spPr>
        <a:xfrm>
          <a:off x="4419601" y="300943"/>
          <a:ext cx="1856461" cy="64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Communication Skills</a:t>
          </a:r>
          <a:endParaRPr lang="en-US" sz="2000" kern="1200" dirty="0"/>
        </a:p>
      </dsp:txBody>
      <dsp:txXfrm>
        <a:off x="4419601" y="300943"/>
        <a:ext cx="1856461" cy="649828"/>
      </dsp:txXfrm>
    </dsp:sp>
    <dsp:sp modelId="{3B70A079-105C-49D7-A75A-47117B2286DE}">
      <dsp:nvSpPr>
        <dsp:cNvPr id="0" name=""/>
        <dsp:cNvSpPr/>
      </dsp:nvSpPr>
      <dsp:spPr>
        <a:xfrm>
          <a:off x="1653470" y="170180"/>
          <a:ext cx="5283305" cy="5283305"/>
        </a:xfrm>
        <a:prstGeom prst="circularArrow">
          <a:avLst>
            <a:gd name="adj1" fmla="val 3763"/>
            <a:gd name="adj2" fmla="val 234818"/>
            <a:gd name="adj3" fmla="val 19827025"/>
            <a:gd name="adj4" fmla="val 1859460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BF666-8F45-465E-B65E-1B80C46CF6AB}">
      <dsp:nvSpPr>
        <dsp:cNvPr id="0" name=""/>
        <dsp:cNvSpPr/>
      </dsp:nvSpPr>
      <dsp:spPr>
        <a:xfrm>
          <a:off x="5901757" y="1762112"/>
          <a:ext cx="151756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Emotional Intelligence</a:t>
          </a:r>
          <a:endParaRPr lang="en-US" sz="2000" kern="1200" dirty="0"/>
        </a:p>
      </dsp:txBody>
      <dsp:txXfrm>
        <a:off x="5901757" y="1762112"/>
        <a:ext cx="1517568" cy="1019658"/>
      </dsp:txXfrm>
    </dsp:sp>
    <dsp:sp modelId="{92B39A37-4EAA-427F-8E34-72EF2FD95718}">
      <dsp:nvSpPr>
        <dsp:cNvPr id="0" name=""/>
        <dsp:cNvSpPr/>
      </dsp:nvSpPr>
      <dsp:spPr>
        <a:xfrm>
          <a:off x="1653470" y="170180"/>
          <a:ext cx="5283305" cy="5283305"/>
        </a:xfrm>
        <a:prstGeom prst="circularArrow">
          <a:avLst>
            <a:gd name="adj1" fmla="val 3763"/>
            <a:gd name="adj2" fmla="val 234818"/>
            <a:gd name="adj3" fmla="val 1230144"/>
            <a:gd name="adj4" fmla="val 21557404"/>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02EA6-0D12-4E43-9B43-9F59865E64C8}">
      <dsp:nvSpPr>
        <dsp:cNvPr id="0" name=""/>
        <dsp:cNvSpPr/>
      </dsp:nvSpPr>
      <dsp:spPr>
        <a:xfrm>
          <a:off x="5526081" y="3814745"/>
          <a:ext cx="133191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Conflict Resolution</a:t>
          </a:r>
          <a:endParaRPr lang="en-US" sz="2000" kern="1200" dirty="0"/>
        </a:p>
      </dsp:txBody>
      <dsp:txXfrm>
        <a:off x="5526081" y="3814745"/>
        <a:ext cx="1331918" cy="1019658"/>
      </dsp:txXfrm>
    </dsp:sp>
    <dsp:sp modelId="{230A8032-C13D-404D-92C9-A1EA28D6BDAD}">
      <dsp:nvSpPr>
        <dsp:cNvPr id="0" name=""/>
        <dsp:cNvSpPr/>
      </dsp:nvSpPr>
      <dsp:spPr>
        <a:xfrm>
          <a:off x="1653470" y="170180"/>
          <a:ext cx="5283305" cy="5283305"/>
        </a:xfrm>
        <a:prstGeom prst="circularArrow">
          <a:avLst>
            <a:gd name="adj1" fmla="val 3763"/>
            <a:gd name="adj2" fmla="val 234818"/>
            <a:gd name="adj3" fmla="val 4251149"/>
            <a:gd name="adj4" fmla="val 338834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BD01A-E455-49CD-AC13-CC5BE8EA2C0F}">
      <dsp:nvSpPr>
        <dsp:cNvPr id="0" name=""/>
        <dsp:cNvSpPr/>
      </dsp:nvSpPr>
      <dsp:spPr>
        <a:xfrm>
          <a:off x="3657601" y="4953394"/>
          <a:ext cx="1275042" cy="569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Negotiation</a:t>
          </a:r>
          <a:endParaRPr lang="en-US" sz="2000" kern="1200" dirty="0"/>
        </a:p>
      </dsp:txBody>
      <dsp:txXfrm>
        <a:off x="3657601" y="4953394"/>
        <a:ext cx="1275042" cy="569377"/>
      </dsp:txXfrm>
    </dsp:sp>
    <dsp:sp modelId="{3E935966-1EE3-44EC-AAE3-6D33365CA8FE}">
      <dsp:nvSpPr>
        <dsp:cNvPr id="0" name=""/>
        <dsp:cNvSpPr/>
      </dsp:nvSpPr>
      <dsp:spPr>
        <a:xfrm>
          <a:off x="1653470" y="170180"/>
          <a:ext cx="5283305" cy="5283305"/>
        </a:xfrm>
        <a:prstGeom prst="circularArrow">
          <a:avLst>
            <a:gd name="adj1" fmla="val 3763"/>
            <a:gd name="adj2" fmla="val 234818"/>
            <a:gd name="adj3" fmla="val 7257317"/>
            <a:gd name="adj4" fmla="val 6314033"/>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A2636-15B9-4A10-838F-3E5CED067534}">
      <dsp:nvSpPr>
        <dsp:cNvPr id="0" name=""/>
        <dsp:cNvSpPr/>
      </dsp:nvSpPr>
      <dsp:spPr>
        <a:xfrm>
          <a:off x="1888374" y="3814745"/>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Influence</a:t>
          </a:r>
          <a:endParaRPr lang="en-US" sz="2000" kern="1200" dirty="0"/>
        </a:p>
      </dsp:txBody>
      <dsp:txXfrm>
        <a:off x="1888374" y="3814745"/>
        <a:ext cx="1019658" cy="1019658"/>
      </dsp:txXfrm>
    </dsp:sp>
    <dsp:sp modelId="{B90E8295-125E-4091-849B-062E2D7225C5}">
      <dsp:nvSpPr>
        <dsp:cNvPr id="0" name=""/>
        <dsp:cNvSpPr/>
      </dsp:nvSpPr>
      <dsp:spPr>
        <a:xfrm>
          <a:off x="1653470" y="170180"/>
          <a:ext cx="5283305" cy="5283305"/>
        </a:xfrm>
        <a:prstGeom prst="circularArrow">
          <a:avLst>
            <a:gd name="adj1" fmla="val 3763"/>
            <a:gd name="adj2" fmla="val 234818"/>
            <a:gd name="adj3" fmla="val 10607778"/>
            <a:gd name="adj4" fmla="val 9335038"/>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9675D-17B5-40D6-B0CC-EF534202797E}">
      <dsp:nvSpPr>
        <dsp:cNvPr id="0" name=""/>
        <dsp:cNvSpPr/>
      </dsp:nvSpPr>
      <dsp:spPr>
        <a:xfrm>
          <a:off x="1419874" y="1762112"/>
          <a:ext cx="1019658"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Team Building</a:t>
          </a:r>
          <a:endParaRPr lang="en-US" sz="2000" kern="1200" dirty="0"/>
        </a:p>
      </dsp:txBody>
      <dsp:txXfrm>
        <a:off x="1419874" y="1762112"/>
        <a:ext cx="1019658" cy="1019658"/>
      </dsp:txXfrm>
    </dsp:sp>
    <dsp:sp modelId="{384DDF18-DE92-42D0-B929-8AA23E045E50}">
      <dsp:nvSpPr>
        <dsp:cNvPr id="0" name=""/>
        <dsp:cNvSpPr/>
      </dsp:nvSpPr>
      <dsp:spPr>
        <a:xfrm>
          <a:off x="1653470" y="170180"/>
          <a:ext cx="5283305" cy="5283305"/>
        </a:xfrm>
        <a:prstGeom prst="circularArrow">
          <a:avLst>
            <a:gd name="adj1" fmla="val 3763"/>
            <a:gd name="adj2" fmla="val 234818"/>
            <a:gd name="adj3" fmla="val 13186972"/>
            <a:gd name="adj4" fmla="val 12338157"/>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003E1-6765-4123-962F-3C6A719C6FD7}">
      <dsp:nvSpPr>
        <dsp:cNvPr id="0" name=""/>
        <dsp:cNvSpPr/>
      </dsp:nvSpPr>
      <dsp:spPr>
        <a:xfrm>
          <a:off x="2514600" y="116028"/>
          <a:ext cx="1455623" cy="101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Group Facilitation</a:t>
          </a:r>
          <a:endParaRPr lang="en-US" sz="2000" kern="1200" dirty="0"/>
        </a:p>
      </dsp:txBody>
      <dsp:txXfrm>
        <a:off x="2514600" y="116028"/>
        <a:ext cx="1455623" cy="1019658"/>
      </dsp:txXfrm>
    </dsp:sp>
    <dsp:sp modelId="{71E626E0-F921-4B2E-88BA-9426647D0EDD}">
      <dsp:nvSpPr>
        <dsp:cNvPr id="0" name=""/>
        <dsp:cNvSpPr/>
      </dsp:nvSpPr>
      <dsp:spPr>
        <a:xfrm>
          <a:off x="1653470" y="170180"/>
          <a:ext cx="5283305" cy="5283305"/>
        </a:xfrm>
        <a:prstGeom prst="circularArrow">
          <a:avLst>
            <a:gd name="adj1" fmla="val 3763"/>
            <a:gd name="adj2" fmla="val 234818"/>
            <a:gd name="adj3" fmla="val 16141634"/>
            <a:gd name="adj4" fmla="val 15738265"/>
            <a:gd name="adj5" fmla="val 4391"/>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68774-B37D-4E65-A823-2B06BB717C7A}">
      <dsp:nvSpPr>
        <dsp:cNvPr id="0" name=""/>
        <dsp:cNvSpPr/>
      </dsp:nvSpPr>
      <dsp:spPr>
        <a:xfrm>
          <a:off x="0" y="0"/>
          <a:ext cx="7772400" cy="0"/>
        </a:xfrm>
        <a:prstGeom prst="line">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36431-65F6-4658-B86D-3C1BB719FE0D}">
      <dsp:nvSpPr>
        <dsp:cNvPr id="0" name=""/>
        <dsp:cNvSpPr/>
      </dsp:nvSpPr>
      <dsp:spPr>
        <a:xfrm>
          <a:off x="0" y="0"/>
          <a:ext cx="155448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kern="1200" dirty="0" smtClean="0">
              <a:solidFill>
                <a:schemeClr val="tx1"/>
              </a:solidFill>
            </a:rPr>
            <a:t>Pertinent Aspects</a:t>
          </a:r>
          <a:endParaRPr lang="en-US" sz="2000" b="1" kern="1200" dirty="0">
            <a:solidFill>
              <a:schemeClr val="tx1"/>
            </a:solidFill>
          </a:endParaRPr>
        </a:p>
      </dsp:txBody>
      <dsp:txXfrm>
        <a:off x="0" y="0"/>
        <a:ext cx="1554480" cy="4064000"/>
      </dsp:txXfrm>
    </dsp:sp>
    <dsp:sp modelId="{CE1D4012-97C3-4BD0-9B3E-EE488AF20A03}">
      <dsp:nvSpPr>
        <dsp:cNvPr id="0" name=""/>
        <dsp:cNvSpPr/>
      </dsp:nvSpPr>
      <dsp:spPr>
        <a:xfrm>
          <a:off x="1671066" y="38298"/>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Satisfaction of need which is valued by that individual.</a:t>
          </a:r>
          <a:endParaRPr lang="en-US" sz="2000" b="1" kern="1200" dirty="0">
            <a:solidFill>
              <a:schemeClr val="tx1"/>
            </a:solidFill>
          </a:endParaRPr>
        </a:p>
      </dsp:txBody>
      <dsp:txXfrm>
        <a:off x="1671066" y="38298"/>
        <a:ext cx="6101334" cy="765968"/>
      </dsp:txXfrm>
    </dsp:sp>
    <dsp:sp modelId="{A8DB91BE-CF66-49D0-8878-889E04A2D694}">
      <dsp:nvSpPr>
        <dsp:cNvPr id="0" name=""/>
        <dsp:cNvSpPr/>
      </dsp:nvSpPr>
      <dsp:spPr>
        <a:xfrm>
          <a:off x="1554480" y="804267"/>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3F72D3-180A-4DD9-9F49-ABF20E322921}">
      <dsp:nvSpPr>
        <dsp:cNvPr id="0" name=""/>
        <dsp:cNvSpPr/>
      </dsp:nvSpPr>
      <dsp:spPr>
        <a:xfrm>
          <a:off x="1671066" y="842565"/>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Function of Project Performance Appraisals.</a:t>
          </a:r>
          <a:endParaRPr lang="en-US" sz="2000" b="1" kern="1200" dirty="0">
            <a:solidFill>
              <a:schemeClr val="tx1"/>
            </a:solidFill>
          </a:endParaRPr>
        </a:p>
      </dsp:txBody>
      <dsp:txXfrm>
        <a:off x="1671066" y="842565"/>
        <a:ext cx="6101334" cy="765968"/>
      </dsp:txXfrm>
    </dsp:sp>
    <dsp:sp modelId="{D82A5D59-3727-4303-A83B-A50DD0491595}">
      <dsp:nvSpPr>
        <dsp:cNvPr id="0" name=""/>
        <dsp:cNvSpPr/>
      </dsp:nvSpPr>
      <dsp:spPr>
        <a:xfrm>
          <a:off x="1554480" y="1608534"/>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0B6F6-7A69-4EDF-AD92-422A477B7A6B}">
      <dsp:nvSpPr>
        <dsp:cNvPr id="0" name=""/>
        <dsp:cNvSpPr/>
      </dsp:nvSpPr>
      <dsp:spPr>
        <a:xfrm>
          <a:off x="1671066" y="1646832"/>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Take care of Cultural Differences.</a:t>
          </a:r>
          <a:endParaRPr lang="en-US" sz="2000" b="1" kern="1200" dirty="0">
            <a:solidFill>
              <a:schemeClr val="tx1"/>
            </a:solidFill>
          </a:endParaRPr>
        </a:p>
      </dsp:txBody>
      <dsp:txXfrm>
        <a:off x="1671066" y="1646832"/>
        <a:ext cx="6101334" cy="765968"/>
      </dsp:txXfrm>
    </dsp:sp>
    <dsp:sp modelId="{FAAFDF6E-365D-433F-A322-DA81F660963B}">
      <dsp:nvSpPr>
        <dsp:cNvPr id="0" name=""/>
        <dsp:cNvSpPr/>
      </dsp:nvSpPr>
      <dsp:spPr>
        <a:xfrm>
          <a:off x="1554480" y="2412801"/>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14A86-5E6E-446E-9F1F-3585E36DA34F}">
      <dsp:nvSpPr>
        <dsp:cNvPr id="0" name=""/>
        <dsp:cNvSpPr/>
      </dsp:nvSpPr>
      <dsp:spPr>
        <a:xfrm>
          <a:off x="1671066" y="2451099"/>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Tangible &amp; Intangible Rewards.</a:t>
          </a:r>
          <a:endParaRPr lang="en-US" sz="2000" b="1" kern="1200" dirty="0">
            <a:solidFill>
              <a:schemeClr val="tx1"/>
            </a:solidFill>
          </a:endParaRPr>
        </a:p>
      </dsp:txBody>
      <dsp:txXfrm>
        <a:off x="1671066" y="2451099"/>
        <a:ext cx="6101334" cy="765968"/>
      </dsp:txXfrm>
    </dsp:sp>
    <dsp:sp modelId="{5B6F613C-51F1-4969-83CB-A79AB1B5090A}">
      <dsp:nvSpPr>
        <dsp:cNvPr id="0" name=""/>
        <dsp:cNvSpPr/>
      </dsp:nvSpPr>
      <dsp:spPr>
        <a:xfrm>
          <a:off x="1554480" y="3217068"/>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5A505-02B9-4F3A-8481-9339566A8A28}">
      <dsp:nvSpPr>
        <dsp:cNvPr id="0" name=""/>
        <dsp:cNvSpPr/>
      </dsp:nvSpPr>
      <dsp:spPr>
        <a:xfrm>
          <a:off x="1671066" y="3255367"/>
          <a:ext cx="6101334" cy="765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solidFill>
                <a:schemeClr val="tx1"/>
              </a:solidFill>
            </a:rPr>
            <a:t>Team Recognition throughout the Life Cycle</a:t>
          </a:r>
          <a:endParaRPr lang="en-US" sz="2000" b="1" kern="1200" dirty="0">
            <a:solidFill>
              <a:schemeClr val="tx1"/>
            </a:solidFill>
          </a:endParaRPr>
        </a:p>
      </dsp:txBody>
      <dsp:txXfrm>
        <a:off x="1671066" y="3255367"/>
        <a:ext cx="6101334" cy="765968"/>
      </dsp:txXfrm>
    </dsp:sp>
    <dsp:sp modelId="{1A386666-F7B9-4B54-BAC0-119B9E35E648}">
      <dsp:nvSpPr>
        <dsp:cNvPr id="0" name=""/>
        <dsp:cNvSpPr/>
      </dsp:nvSpPr>
      <dsp:spPr>
        <a:xfrm>
          <a:off x="1554480" y="4021335"/>
          <a:ext cx="621792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01D96-5B71-4F5B-A040-0378C7B1615C}" type="datetimeFigureOut">
              <a:rPr lang="en-AU" smtClean="0"/>
              <a:t>1/11/2015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C12D4-0CBB-4346-B952-57E1F7CE1DB4}" type="slidenum">
              <a:rPr lang="en-AU" smtClean="0"/>
              <a:t>‹#›</a:t>
            </a:fld>
            <a:endParaRPr lang="en-AU"/>
          </a:p>
        </p:txBody>
      </p:sp>
    </p:spTree>
    <p:extLst>
      <p:ext uri="{BB962C8B-B14F-4D97-AF65-F5344CB8AC3E}">
        <p14:creationId xmlns:p14="http://schemas.microsoft.com/office/powerpoint/2010/main" val="304940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C1286F1-07BA-4FC9-842E-0B64EB53FBEE}" type="slidenum">
              <a:rPr lang="en-US" smtClean="0"/>
              <a:pPr/>
              <a:t>9</a:t>
            </a:fld>
            <a:endParaRPr lang="en-US"/>
          </a:p>
        </p:txBody>
      </p:sp>
    </p:spTree>
    <p:extLst>
      <p:ext uri="{BB962C8B-B14F-4D97-AF65-F5344CB8AC3E}">
        <p14:creationId xmlns:p14="http://schemas.microsoft.com/office/powerpoint/2010/main" val="290590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fld id="{C6727C82-EB9D-4BE1-A187-99AF093D291F}" type="slidenum">
              <a:rPr lang="en-AU" sz="1200" b="0" i="0">
                <a:latin typeface="Times"/>
              </a:rPr>
              <a:pPr/>
              <a:t>50</a:t>
            </a:fld>
            <a:endParaRPr lang="en-AU" sz="1200" b="0" i="0">
              <a:latin typeface="Time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E29CAC0-E329-4FB7-9881-E9E4386DCB46}" type="slidenum">
              <a:rPr lang="en-AU" smtClean="0"/>
              <a:t>55</a:t>
            </a:fld>
            <a:endParaRPr lang="en-AU"/>
          </a:p>
        </p:txBody>
      </p:sp>
    </p:spTree>
    <p:extLst>
      <p:ext uri="{BB962C8B-B14F-4D97-AF65-F5344CB8AC3E}">
        <p14:creationId xmlns:p14="http://schemas.microsoft.com/office/powerpoint/2010/main" val="8674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1F03D-AB44-43B0-BBE6-F7F723768B80}" type="slidenum">
              <a:rPr lang="en-US"/>
              <a:pPr/>
              <a:t>88</a:t>
            </a:fld>
            <a:endParaRPr lang="en-US"/>
          </a:p>
        </p:txBody>
      </p:sp>
      <p:sp>
        <p:nvSpPr>
          <p:cNvPr id="40962" name="Rectangle 2"/>
          <p:cNvSpPr>
            <a:spLocks noGrp="1" noRot="1" noChangeAspect="1" noChangeArrowheads="1" noTextEdit="1"/>
          </p:cNvSpPr>
          <p:nvPr>
            <p:ph type="sldImg"/>
          </p:nvPr>
        </p:nvSpPr>
        <p:spPr>
          <a:xfrm>
            <a:off x="1152525" y="692150"/>
            <a:ext cx="4552950" cy="3416300"/>
          </a:xfrm>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1182688" y="2017713"/>
            <a:ext cx="7772400" cy="4114800"/>
          </a:xfrm>
        </p:spPr>
        <p:txBody>
          <a:bodyPr/>
          <a:lstStyle/>
          <a:p>
            <a:endParaRPr lang="en-AU"/>
          </a:p>
        </p:txBody>
      </p:sp>
      <p:sp>
        <p:nvSpPr>
          <p:cNvPr id="4" name="Date Placeholder 3"/>
          <p:cNvSpPr>
            <a:spLocks noGrp="1"/>
          </p:cNvSpPr>
          <p:nvPr>
            <p:ph type="dt" sz="half" idx="10"/>
          </p:nvPr>
        </p:nvSpPr>
        <p:spPr>
          <a:xfrm>
            <a:off x="9144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4CC97EF2-C0BC-483A-9E3A-73B5BBD87C69}" type="slidenum">
              <a:rPr lang="en-US"/>
              <a:pPr/>
              <a:t>‹#›</a:t>
            </a:fld>
            <a:endParaRPr lang="en-US"/>
          </a:p>
        </p:txBody>
      </p:sp>
    </p:spTree>
    <p:extLst>
      <p:ext uri="{BB962C8B-B14F-4D97-AF65-F5344CB8AC3E}">
        <p14:creationId xmlns:p14="http://schemas.microsoft.com/office/powerpoint/2010/main" val="213798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 Project communication management include&#10;processes required to ensure timely and appropriate&#10;generation, collection, d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424"/>
            <a:ext cx="9180512" cy="724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615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4343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Enterprise Environmental Factors</a:t>
            </a:r>
            <a:endParaRPr lang="en-US" sz="2400"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7288"/>
            <a:ext cx="9296400" cy="188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0179"/>
            <a:ext cx="9296400" cy="271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51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50106"/>
          </a:xfrm>
        </p:spPr>
        <p:txBody>
          <a:bodyPr/>
          <a:lstStyle/>
          <a:p>
            <a:r>
              <a:rPr lang="en-AU" b="1" dirty="0" smtClean="0">
                <a:solidFill>
                  <a:srgbClr val="0070C0"/>
                </a:solidFill>
                <a:effectLst>
                  <a:outerShdw blurRad="38100" dist="38100" dir="2700000" algn="tl">
                    <a:srgbClr val="000000">
                      <a:alpha val="43137"/>
                    </a:srgbClr>
                  </a:outerShdw>
                </a:effectLst>
              </a:rPr>
              <a:t>Stakeholders?</a:t>
            </a:r>
            <a:endParaRPr lang="en-AU"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80728"/>
            <a:ext cx="9144000" cy="5145435"/>
          </a:xfrm>
        </p:spPr>
        <p:txBody>
          <a:bodyPr/>
          <a:lstStyle/>
          <a:p>
            <a:pPr algn="just"/>
            <a:endParaRPr lang="en-AU" dirty="0" smtClean="0">
              <a:solidFill>
                <a:schemeClr val="bg2">
                  <a:lumMod val="50000"/>
                </a:schemeClr>
              </a:solidFill>
            </a:endParaRPr>
          </a:p>
          <a:p>
            <a:pPr algn="just"/>
            <a:r>
              <a:rPr lang="en-AU" dirty="0" smtClean="0">
                <a:solidFill>
                  <a:schemeClr val="bg2">
                    <a:lumMod val="50000"/>
                  </a:schemeClr>
                </a:solidFill>
              </a:rPr>
              <a:t>“Stake holders </a:t>
            </a:r>
            <a:r>
              <a:rPr lang="en-AU" dirty="0" smtClean="0"/>
              <a:t>are the persons and Organisation, Sponsors, performing Organisations and </a:t>
            </a:r>
            <a:r>
              <a:rPr lang="en-AU" dirty="0" smtClean="0">
                <a:solidFill>
                  <a:schemeClr val="bg2">
                    <a:lumMod val="50000"/>
                  </a:schemeClr>
                </a:solidFill>
              </a:rPr>
              <a:t>Public</a:t>
            </a:r>
            <a:r>
              <a:rPr lang="en-AU" dirty="0" smtClean="0"/>
              <a:t> actively involved in the Project or whose interests will be positively or negatively impact by the execution of the project or who may impacted the project”</a:t>
            </a:r>
            <a:endParaRPr lang="en-AU" dirty="0"/>
          </a:p>
        </p:txBody>
      </p:sp>
    </p:spTree>
    <p:extLst>
      <p:ext uri="{BB962C8B-B14F-4D97-AF65-F5344CB8AC3E}">
        <p14:creationId xmlns:p14="http://schemas.microsoft.com/office/powerpoint/2010/main" val="10751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838200"/>
            <a:ext cx="8763000" cy="5181600"/>
          </a:xfrm>
        </p:spPr>
        <p:txBody>
          <a:bodyPr/>
          <a:lstStyle/>
          <a:p>
            <a:r>
              <a:rPr lang="en-US" sz="2400" b="1" dirty="0">
                <a:solidFill>
                  <a:srgbClr val="00B0F0"/>
                </a:solidFill>
              </a:rPr>
              <a:t>Identifying </a:t>
            </a:r>
            <a:r>
              <a:rPr lang="en-US" sz="2400" b="1" dirty="0" smtClean="0">
                <a:solidFill>
                  <a:srgbClr val="00B0F0"/>
                </a:solidFill>
              </a:rPr>
              <a:t>stakeholders</a:t>
            </a:r>
            <a:r>
              <a:rPr lang="en-US" sz="2400" dirty="0" smtClean="0">
                <a:solidFill>
                  <a:srgbClr val="00B0F0"/>
                </a:solidFill>
              </a:rPr>
              <a:t>: </a:t>
            </a:r>
            <a:r>
              <a:rPr lang="en-US" sz="2400" dirty="0" smtClean="0"/>
              <a:t>Identifying </a:t>
            </a:r>
            <a:r>
              <a:rPr lang="en-US" sz="2400" dirty="0"/>
              <a:t>everyone involved in the project or affected by it, and determining the best ways to manage relationships with them</a:t>
            </a:r>
            <a:r>
              <a:rPr lang="en-US" sz="2400" dirty="0" smtClean="0"/>
              <a:t>.</a:t>
            </a:r>
          </a:p>
          <a:p>
            <a:endParaRPr lang="en-US" sz="800" dirty="0"/>
          </a:p>
          <a:p>
            <a:r>
              <a:rPr lang="en-US" sz="2400" b="1" dirty="0">
                <a:solidFill>
                  <a:srgbClr val="00B0F0"/>
                </a:solidFill>
              </a:rPr>
              <a:t>Planning stakeholder </a:t>
            </a:r>
            <a:r>
              <a:rPr lang="en-US" sz="2400" b="1" dirty="0" smtClean="0">
                <a:solidFill>
                  <a:srgbClr val="00B0F0"/>
                </a:solidFill>
              </a:rPr>
              <a:t>management</a:t>
            </a:r>
            <a:r>
              <a:rPr lang="en-US" sz="2400" dirty="0" smtClean="0">
                <a:solidFill>
                  <a:srgbClr val="00B0F0"/>
                </a:solidFill>
              </a:rPr>
              <a:t>: </a:t>
            </a:r>
            <a:r>
              <a:rPr lang="en-US" sz="2400" dirty="0" smtClean="0"/>
              <a:t>Determining </a:t>
            </a:r>
            <a:r>
              <a:rPr lang="en-US" sz="2400" dirty="0"/>
              <a:t>strategies to </a:t>
            </a:r>
            <a:r>
              <a:rPr lang="en-US" sz="2400" dirty="0" smtClean="0"/>
              <a:t>effectively engage stakeholders</a:t>
            </a:r>
          </a:p>
          <a:p>
            <a:endParaRPr lang="en-US" sz="600" dirty="0" smtClean="0"/>
          </a:p>
          <a:p>
            <a:r>
              <a:rPr lang="en-US" sz="2400" b="1" dirty="0">
                <a:solidFill>
                  <a:srgbClr val="00B0F0"/>
                </a:solidFill>
              </a:rPr>
              <a:t>Managing stakeholder </a:t>
            </a:r>
            <a:r>
              <a:rPr lang="en-US" sz="2400" b="1" dirty="0" smtClean="0">
                <a:solidFill>
                  <a:srgbClr val="00B0F0"/>
                </a:solidFill>
              </a:rPr>
              <a:t>engagement</a:t>
            </a:r>
            <a:r>
              <a:rPr lang="en-US" sz="2400" dirty="0" smtClean="0">
                <a:solidFill>
                  <a:srgbClr val="00B0F0"/>
                </a:solidFill>
              </a:rPr>
              <a:t>: </a:t>
            </a:r>
            <a:r>
              <a:rPr lang="en-US" sz="2400" dirty="0" smtClean="0"/>
              <a:t>Communicating </a:t>
            </a:r>
            <a:r>
              <a:rPr lang="en-US" sz="2400" dirty="0"/>
              <a:t>and working </a:t>
            </a:r>
            <a:r>
              <a:rPr lang="en-US" sz="2400" dirty="0" smtClean="0"/>
              <a:t>with project </a:t>
            </a:r>
            <a:r>
              <a:rPr lang="en-US" sz="2400" dirty="0"/>
              <a:t>stakeholders to satisfy their needs and expectations, resolving </a:t>
            </a:r>
            <a:r>
              <a:rPr lang="en-US" sz="2400" dirty="0" smtClean="0"/>
              <a:t>issues, and </a:t>
            </a:r>
            <a:r>
              <a:rPr lang="en-US" sz="2400" dirty="0"/>
              <a:t>fostering engagement in project decisions and </a:t>
            </a:r>
            <a:r>
              <a:rPr lang="en-US" sz="2400" dirty="0" smtClean="0"/>
              <a:t>activities</a:t>
            </a:r>
          </a:p>
          <a:p>
            <a:endParaRPr lang="en-US" sz="1000" dirty="0" smtClean="0"/>
          </a:p>
          <a:p>
            <a:r>
              <a:rPr lang="en-US" sz="2400" b="1" dirty="0">
                <a:solidFill>
                  <a:srgbClr val="00B0F0"/>
                </a:solidFill>
              </a:rPr>
              <a:t>Controlling stakeholder </a:t>
            </a:r>
            <a:r>
              <a:rPr lang="en-US" sz="2400" b="1" dirty="0" smtClean="0">
                <a:solidFill>
                  <a:srgbClr val="00B0F0"/>
                </a:solidFill>
              </a:rPr>
              <a:t>engagement</a:t>
            </a:r>
            <a:r>
              <a:rPr lang="en-US" sz="2400" dirty="0" smtClean="0">
                <a:solidFill>
                  <a:srgbClr val="00B0F0"/>
                </a:solidFill>
              </a:rPr>
              <a:t>: </a:t>
            </a:r>
            <a:r>
              <a:rPr lang="en-US" sz="2400" dirty="0" smtClean="0"/>
              <a:t>Monitoring </a:t>
            </a:r>
            <a:r>
              <a:rPr lang="en-US" sz="2400" dirty="0"/>
              <a:t>stakeholder </a:t>
            </a:r>
            <a:r>
              <a:rPr lang="en-US" sz="2400" dirty="0" smtClean="0"/>
              <a:t>relationships and </a:t>
            </a:r>
            <a:r>
              <a:rPr lang="en-US" sz="2400" dirty="0"/>
              <a:t>adjusting plans and strategies for engaging stakeholders as </a:t>
            </a:r>
            <a:r>
              <a:rPr lang="en-US" sz="2400" dirty="0" smtClean="0"/>
              <a:t>needed</a:t>
            </a:r>
          </a:p>
        </p:txBody>
      </p:sp>
      <p:sp>
        <p:nvSpPr>
          <p:cNvPr id="18434" name="Rectangle 2"/>
          <p:cNvSpPr>
            <a:spLocks noGrp="1" noChangeArrowheads="1"/>
          </p:cNvSpPr>
          <p:nvPr>
            <p:ph type="title"/>
          </p:nvPr>
        </p:nvSpPr>
        <p:spPr>
          <a:xfrm>
            <a:off x="457200" y="76200"/>
            <a:ext cx="8229600" cy="762000"/>
          </a:xfrm>
        </p:spPr>
        <p:txBody>
          <a:bodyPr>
            <a:noAutofit/>
          </a:bodyPr>
          <a:lstStyle/>
          <a:p>
            <a:r>
              <a:rPr lang="en-US" sz="2800" b="1" dirty="0" smtClean="0">
                <a:solidFill>
                  <a:srgbClr val="0070C0"/>
                </a:solidFill>
                <a:effectLst>
                  <a:outerShdw blurRad="38100" dist="38100" dir="2700000" algn="tl">
                    <a:srgbClr val="000000">
                      <a:alpha val="43137"/>
                    </a:srgbClr>
                  </a:outerShdw>
                </a:effectLst>
              </a:rPr>
              <a:t>Project Stakeholder Management Processes</a:t>
            </a:r>
          </a:p>
        </p:txBody>
      </p:sp>
      <p:sp>
        <p:nvSpPr>
          <p:cNvPr id="18437"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41A149B-F3CA-41E8-8298-59EC644AB5DF}" type="slidenum">
              <a:rPr lang="en-US" smtClean="0"/>
              <a:pPr>
                <a:defRPr/>
              </a:pPr>
              <a:t>12</a:t>
            </a:fld>
            <a:endParaRPr lang="en-US" dirty="0"/>
          </a:p>
        </p:txBody>
      </p:sp>
    </p:spTree>
    <p:extLst>
      <p:ext uri="{BB962C8B-B14F-4D97-AF65-F5344CB8AC3E}">
        <p14:creationId xmlns:p14="http://schemas.microsoft.com/office/powerpoint/2010/main" val="156192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52400" y="1371600"/>
            <a:ext cx="8763000" cy="4267200"/>
          </a:xfrm>
        </p:spPr>
        <p:txBody>
          <a:bodyPr/>
          <a:lstStyle/>
          <a:p>
            <a:r>
              <a:rPr lang="en-US" sz="2400" i="1" dirty="0">
                <a:solidFill>
                  <a:srgbClr val="002060"/>
                </a:solidFill>
                <a:effectLst>
                  <a:outerShdw blurRad="38100" dist="38100" dir="2700000" algn="tl">
                    <a:srgbClr val="000000">
                      <a:alpha val="43137"/>
                    </a:srgbClr>
                  </a:outerShdw>
                </a:effectLst>
              </a:rPr>
              <a:t>Internal</a:t>
            </a:r>
            <a:r>
              <a:rPr lang="en-US" sz="2400" dirty="0">
                <a:solidFill>
                  <a:srgbClr val="002060"/>
                </a:solidFill>
                <a:effectLst>
                  <a:outerShdw blurRad="38100" dist="38100" dir="2700000" algn="tl">
                    <a:srgbClr val="000000">
                      <a:alpha val="43137"/>
                    </a:srgbClr>
                  </a:outerShdw>
                </a:effectLst>
              </a:rPr>
              <a:t> project stakeholders </a:t>
            </a:r>
            <a:r>
              <a:rPr lang="en-US" sz="2400" dirty="0"/>
              <a:t>generally include the project sponsor, </a:t>
            </a:r>
            <a:r>
              <a:rPr lang="en-US" sz="2400" dirty="0" smtClean="0"/>
              <a:t>project team</a:t>
            </a:r>
            <a:r>
              <a:rPr lang="en-US" sz="2400" dirty="0"/>
              <a:t>, support staff, and internal customers for the project. Other </a:t>
            </a:r>
            <a:r>
              <a:rPr lang="en-US" sz="2400" dirty="0" smtClean="0"/>
              <a:t>internal stakeholders </a:t>
            </a:r>
            <a:r>
              <a:rPr lang="en-US" sz="2400" dirty="0"/>
              <a:t>include top management, other functional managers, and </a:t>
            </a:r>
            <a:r>
              <a:rPr lang="en-US" sz="2400" dirty="0" smtClean="0"/>
              <a:t>other project managers</a:t>
            </a:r>
          </a:p>
          <a:p>
            <a:endParaRPr lang="en-US" sz="2400" dirty="0"/>
          </a:p>
          <a:p>
            <a:r>
              <a:rPr lang="en-US" sz="2400" i="1" dirty="0" smtClean="0">
                <a:solidFill>
                  <a:srgbClr val="002060"/>
                </a:solidFill>
                <a:effectLst>
                  <a:outerShdw blurRad="38100" dist="38100" dir="2700000" algn="tl">
                    <a:srgbClr val="000000">
                      <a:alpha val="43137"/>
                    </a:srgbClr>
                  </a:outerShdw>
                </a:effectLst>
              </a:rPr>
              <a:t>External</a:t>
            </a:r>
            <a:r>
              <a:rPr lang="en-US" sz="2400" dirty="0" smtClean="0">
                <a:solidFill>
                  <a:srgbClr val="002060"/>
                </a:solidFill>
                <a:effectLst>
                  <a:outerShdw blurRad="38100" dist="38100" dir="2700000" algn="tl">
                    <a:srgbClr val="000000">
                      <a:alpha val="43137"/>
                    </a:srgbClr>
                  </a:outerShdw>
                </a:effectLst>
              </a:rPr>
              <a:t> </a:t>
            </a:r>
            <a:r>
              <a:rPr lang="en-US" sz="2400" dirty="0">
                <a:solidFill>
                  <a:srgbClr val="002060"/>
                </a:solidFill>
                <a:effectLst>
                  <a:outerShdw blurRad="38100" dist="38100" dir="2700000" algn="tl">
                    <a:srgbClr val="000000">
                      <a:alpha val="43137"/>
                    </a:srgbClr>
                  </a:outerShdw>
                </a:effectLst>
              </a:rPr>
              <a:t>project stakeholders </a:t>
            </a:r>
            <a:r>
              <a:rPr lang="en-US" sz="2400" dirty="0"/>
              <a:t>include the project’s customers (if they </a:t>
            </a:r>
            <a:r>
              <a:rPr lang="en-US" sz="2400" dirty="0" smtClean="0"/>
              <a:t>are external </a:t>
            </a:r>
            <a:r>
              <a:rPr lang="en-US" sz="2400" dirty="0"/>
              <a:t>to the organization), competitors, suppliers, and other </a:t>
            </a:r>
            <a:r>
              <a:rPr lang="en-US" sz="2400" dirty="0" smtClean="0"/>
              <a:t>external groups </a:t>
            </a:r>
            <a:r>
              <a:rPr lang="en-US" sz="2400" dirty="0"/>
              <a:t>that are potentially involved in the project or affected by it, such </a:t>
            </a:r>
            <a:r>
              <a:rPr lang="en-US" sz="2400" dirty="0" smtClean="0"/>
              <a:t>as government </a:t>
            </a:r>
            <a:r>
              <a:rPr lang="en-US" sz="2400" dirty="0"/>
              <a:t>officials and concerned </a:t>
            </a:r>
            <a:r>
              <a:rPr lang="en-US" sz="2400" dirty="0" smtClean="0"/>
              <a:t>citizens</a:t>
            </a:r>
          </a:p>
        </p:txBody>
      </p:sp>
      <p:sp>
        <p:nvSpPr>
          <p:cNvPr id="21506" name="Rectangle 2"/>
          <p:cNvSpPr>
            <a:spLocks noGrp="1" noChangeArrowheads="1"/>
          </p:cNvSpPr>
          <p:nvPr>
            <p:ph type="title"/>
          </p:nvPr>
        </p:nvSpPr>
        <p:spPr>
          <a:xfrm>
            <a:off x="457200" y="152400"/>
            <a:ext cx="8229600" cy="914400"/>
          </a:xfrm>
        </p:spPr>
        <p:txBody>
          <a:bodyPr>
            <a:normAutofit/>
          </a:bodyPr>
          <a:lstStyle/>
          <a:p>
            <a:r>
              <a:rPr lang="en-US" dirty="0" smtClean="0">
                <a:solidFill>
                  <a:srgbClr val="0070C0"/>
                </a:solidFill>
                <a:effectLst>
                  <a:outerShdw blurRad="38100" dist="38100" dir="2700000" algn="tl">
                    <a:srgbClr val="000000">
                      <a:alpha val="43137"/>
                    </a:srgbClr>
                  </a:outerShdw>
                </a:effectLst>
              </a:rPr>
              <a:t>Identifying Stakeholders</a:t>
            </a:r>
          </a:p>
        </p:txBody>
      </p:sp>
      <p:sp>
        <p:nvSpPr>
          <p:cNvPr id="21509"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F8CE13C7-C293-43D6-8B4C-4097BCDB0B5A}" type="slidenum">
              <a:rPr lang="en-US" smtClean="0"/>
              <a:pPr>
                <a:defRPr/>
              </a:pPr>
              <a:t>13</a:t>
            </a:fld>
            <a:endParaRPr lang="en-US" dirty="0"/>
          </a:p>
        </p:txBody>
      </p:sp>
    </p:spTree>
    <p:extLst>
      <p:ext uri="{BB962C8B-B14F-4D97-AF65-F5344CB8AC3E}">
        <p14:creationId xmlns:p14="http://schemas.microsoft.com/office/powerpoint/2010/main" val="313844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95462"/>
            <a:ext cx="8458200" cy="54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45473" y="41560"/>
            <a:ext cx="3657600" cy="7689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Project Stakeholders</a:t>
            </a:r>
            <a:endParaRPr lang="en-US" sz="2800" b="1" dirty="0"/>
          </a:p>
        </p:txBody>
      </p:sp>
    </p:spTree>
    <p:extLst>
      <p:ext uri="{BB962C8B-B14F-4D97-AF65-F5344CB8AC3E}">
        <p14:creationId xmlns:p14="http://schemas.microsoft.com/office/powerpoint/2010/main" val="93440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AU" b="1" dirty="0" smtClean="0">
                <a:solidFill>
                  <a:srgbClr val="0070C0"/>
                </a:solidFill>
                <a:effectLst>
                  <a:outerShdw blurRad="38100" dist="38100" dir="2700000" algn="tl">
                    <a:srgbClr val="000000">
                      <a:alpha val="43137"/>
                    </a:srgbClr>
                  </a:outerShdw>
                </a:effectLst>
              </a:rPr>
              <a:t>Roles &amp; Responsibilities</a:t>
            </a:r>
            <a:endParaRPr lang="en-AU" b="1"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4525963"/>
          </a:xfrm>
        </p:spPr>
        <p:txBody>
          <a:bodyPr/>
          <a:lstStyle/>
          <a:p>
            <a:r>
              <a:rPr lang="en-AU" dirty="0"/>
              <a:t>Sponsor</a:t>
            </a:r>
          </a:p>
          <a:p>
            <a:r>
              <a:rPr lang="en-AU" dirty="0" smtClean="0"/>
              <a:t>PM</a:t>
            </a:r>
          </a:p>
          <a:p>
            <a:r>
              <a:rPr lang="en-AU" dirty="0" smtClean="0"/>
              <a:t>Costumer</a:t>
            </a:r>
          </a:p>
          <a:p>
            <a:r>
              <a:rPr lang="en-AU" dirty="0" smtClean="0"/>
              <a:t>Project team</a:t>
            </a:r>
          </a:p>
          <a:p>
            <a:r>
              <a:rPr lang="en-AU" dirty="0"/>
              <a:t>SMEs</a:t>
            </a:r>
          </a:p>
          <a:p>
            <a:endParaRPr lang="en-AU" dirty="0"/>
          </a:p>
        </p:txBody>
      </p:sp>
    </p:spTree>
    <p:extLst>
      <p:ext uri="{BB962C8B-B14F-4D97-AF65-F5344CB8AC3E}">
        <p14:creationId xmlns:p14="http://schemas.microsoft.com/office/powerpoint/2010/main" val="1435409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634082"/>
          </a:xfrm>
        </p:spPr>
        <p:txBody>
          <a:bodyPr>
            <a:normAutofit fontScale="90000"/>
          </a:bodyPr>
          <a:lstStyle/>
          <a:p>
            <a:r>
              <a:rPr lang="en-AU" dirty="0" smtClean="0">
                <a:solidFill>
                  <a:srgbClr val="0070C0"/>
                </a:solidFill>
                <a:effectLst>
                  <a:outerShdw blurRad="38100" dist="38100" dir="2700000" algn="tl">
                    <a:srgbClr val="000000">
                      <a:alpha val="43137"/>
                    </a:srgbClr>
                  </a:outerShdw>
                </a:effectLst>
              </a:rPr>
              <a:t>PM’s  Skill</a:t>
            </a:r>
            <a:endParaRPr lang="en-AU"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4704"/>
            <a:ext cx="9144000" cy="5733255"/>
          </a:xfrm>
        </p:spPr>
        <p:txBody>
          <a:bodyPr>
            <a:noAutofit/>
          </a:bodyPr>
          <a:lstStyle/>
          <a:p>
            <a:r>
              <a:rPr lang="en-AU" sz="2000" dirty="0">
                <a:latin typeface="Arial" pitchFamily="34" charset="0"/>
                <a:cs typeface="Arial" pitchFamily="34" charset="0"/>
              </a:rPr>
              <a:t>Leadership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Communications</a:t>
            </a:r>
          </a:p>
          <a:p>
            <a:r>
              <a:rPr lang="en-AU" sz="2000" dirty="0" smtClean="0">
                <a:latin typeface="Arial" pitchFamily="34" charset="0"/>
                <a:cs typeface="Arial" pitchFamily="34" charset="0"/>
              </a:rPr>
              <a:t>Organizing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Negotiating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Managing </a:t>
            </a:r>
            <a:r>
              <a:rPr lang="en-AU" sz="2000" dirty="0">
                <a:latin typeface="Arial" pitchFamily="34" charset="0"/>
                <a:cs typeface="Arial" pitchFamily="34" charset="0"/>
              </a:rPr>
              <a:t>conflict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Motivating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Controlling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Team </a:t>
            </a:r>
            <a:r>
              <a:rPr lang="en-AU" sz="2000" dirty="0">
                <a:latin typeface="Arial" pitchFamily="34" charset="0"/>
                <a:cs typeface="Arial" pitchFamily="34" charset="0"/>
              </a:rPr>
              <a:t>building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Planning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Directing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Problem </a:t>
            </a:r>
            <a:r>
              <a:rPr lang="en-AU" sz="2000" dirty="0">
                <a:latin typeface="Arial" pitchFamily="34" charset="0"/>
                <a:cs typeface="Arial" pitchFamily="34" charset="0"/>
              </a:rPr>
              <a:t>solving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Coaching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Delegating </a:t>
            </a:r>
            <a:r>
              <a:rPr lang="en-AU" sz="2000" dirty="0">
                <a:latin typeface="Arial" pitchFamily="34" charset="0"/>
                <a:cs typeface="Arial" pitchFamily="34" charset="0"/>
              </a:rPr>
              <a:t> </a:t>
            </a:r>
            <a:endParaRPr lang="en-AU" sz="2000" dirty="0" smtClean="0">
              <a:latin typeface="Arial" pitchFamily="34" charset="0"/>
              <a:cs typeface="Arial" pitchFamily="34" charset="0"/>
            </a:endParaRPr>
          </a:p>
          <a:p>
            <a:r>
              <a:rPr lang="en-AU" sz="2000" dirty="0" smtClean="0">
                <a:latin typeface="Arial" pitchFamily="34" charset="0"/>
                <a:cs typeface="Arial" pitchFamily="34" charset="0"/>
              </a:rPr>
              <a:t>Supporting</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882560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4616"/>
            <a:ext cx="8229600" cy="3734544"/>
          </a:xfrm>
        </p:spPr>
        <p:txBody>
          <a:bodyPr>
            <a:normAutofit fontScale="92500" lnSpcReduction="10000"/>
          </a:bodyPr>
          <a:lstStyle/>
          <a:p>
            <a:pPr lvl="1" algn="just"/>
            <a:r>
              <a:rPr lang="en-US" dirty="0" smtClean="0"/>
              <a:t>Program director</a:t>
            </a:r>
          </a:p>
          <a:p>
            <a:pPr lvl="1" algn="just"/>
            <a:r>
              <a:rPr lang="en-US" dirty="0" smtClean="0"/>
              <a:t>Project manager’s family</a:t>
            </a:r>
          </a:p>
          <a:p>
            <a:pPr lvl="1" algn="just"/>
            <a:r>
              <a:rPr lang="en-US" dirty="0" smtClean="0"/>
              <a:t>Labor unions</a:t>
            </a:r>
          </a:p>
          <a:p>
            <a:pPr lvl="1" algn="just"/>
            <a:r>
              <a:rPr lang="en-US" dirty="0" smtClean="0"/>
              <a:t>Potential customers</a:t>
            </a:r>
          </a:p>
          <a:p>
            <a:pPr lvl="1" algn="just"/>
            <a:endParaRPr lang="en-US" dirty="0" smtClean="0"/>
          </a:p>
          <a:p>
            <a:pPr algn="just"/>
            <a:r>
              <a:rPr lang="en-US" dirty="0" smtClean="0"/>
              <a:t>It is also necessary to focus on stakeholders with the most direct ties to a project, for example only key suppliers</a:t>
            </a:r>
          </a:p>
          <a:p>
            <a:pPr lvl="1" algn="just"/>
            <a:endParaRPr lang="en-US" dirty="0"/>
          </a:p>
        </p:txBody>
      </p:sp>
      <p:sp>
        <p:nvSpPr>
          <p:cNvPr id="3" name="Title 2"/>
          <p:cNvSpPr>
            <a:spLocks noGrp="1"/>
          </p:cNvSpPr>
          <p:nvPr>
            <p:ph type="title"/>
          </p:nvPr>
        </p:nvSpPr>
        <p:spPr>
          <a:xfrm>
            <a:off x="467544" y="34212"/>
            <a:ext cx="8219256" cy="880188"/>
          </a:xfrm>
        </p:spPr>
        <p:txBody>
          <a:bodyPr/>
          <a:lstStyle/>
          <a:p>
            <a:r>
              <a:rPr lang="en-US" b="1" dirty="0" smtClean="0">
                <a:solidFill>
                  <a:srgbClr val="0070C0"/>
                </a:solidFill>
                <a:effectLst>
                  <a:outerShdw blurRad="38100" dist="38100" dir="2700000" algn="tl">
                    <a:srgbClr val="000000">
                      <a:alpha val="43137"/>
                    </a:srgbClr>
                  </a:outerShdw>
                </a:effectLst>
              </a:rPr>
              <a:t>Additional Stakeholders</a:t>
            </a:r>
            <a:endParaRPr lang="en-US" b="1" dirty="0">
              <a:solidFill>
                <a:srgbClr val="0070C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17</a:t>
            </a:fld>
            <a:endParaRPr lang="en-US" dirty="0"/>
          </a:p>
        </p:txBody>
      </p:sp>
    </p:spTree>
    <p:extLst>
      <p:ext uri="{BB962C8B-B14F-4D97-AF65-F5344CB8AC3E}">
        <p14:creationId xmlns:p14="http://schemas.microsoft.com/office/powerpoint/2010/main" val="110073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1295400"/>
            <a:ext cx="9144000" cy="4525962"/>
          </a:xfrm>
        </p:spPr>
        <p:txBody>
          <a:bodyPr/>
          <a:lstStyle/>
          <a:p>
            <a:r>
              <a:rPr lang="en-US" dirty="0" smtClean="0">
                <a:solidFill>
                  <a:srgbClr val="002060"/>
                </a:solidFill>
                <a:effectLst>
                  <a:outerShdw blurRad="38100" dist="38100" dir="2700000" algn="tl">
                    <a:srgbClr val="000000">
                      <a:alpha val="43137"/>
                    </a:srgbClr>
                  </a:outerShdw>
                </a:effectLst>
              </a:rPr>
              <a:t>A stakeholder register includes basic information on stakeholders:</a:t>
            </a:r>
          </a:p>
          <a:p>
            <a:endParaRPr lang="en-US" sz="800" dirty="0" smtClean="0"/>
          </a:p>
          <a:p>
            <a:pPr lvl="1"/>
            <a:r>
              <a:rPr lang="en-US" sz="2400" dirty="0">
                <a:solidFill>
                  <a:srgbClr val="00B0F0"/>
                </a:solidFill>
              </a:rPr>
              <a:t>Identification information: </a:t>
            </a:r>
            <a:r>
              <a:rPr lang="en-US" sz="2400" dirty="0"/>
              <a:t>The stakeholders’ names, positions, </a:t>
            </a:r>
            <a:r>
              <a:rPr lang="en-US" sz="2400" dirty="0" smtClean="0"/>
              <a:t>locations, roles </a:t>
            </a:r>
            <a:r>
              <a:rPr lang="en-US" sz="2400" dirty="0"/>
              <a:t>in the project, and contact information</a:t>
            </a:r>
          </a:p>
          <a:p>
            <a:pPr lvl="1"/>
            <a:r>
              <a:rPr lang="en-US" sz="2400" dirty="0" smtClean="0">
                <a:solidFill>
                  <a:srgbClr val="00B0F0"/>
                </a:solidFill>
              </a:rPr>
              <a:t>Assessment </a:t>
            </a:r>
            <a:r>
              <a:rPr lang="en-US" sz="2400" dirty="0">
                <a:solidFill>
                  <a:srgbClr val="00B0F0"/>
                </a:solidFill>
              </a:rPr>
              <a:t>information: </a:t>
            </a:r>
            <a:r>
              <a:rPr lang="en-US" sz="2400" dirty="0"/>
              <a:t>The stakeholders’ major requirements and </a:t>
            </a:r>
            <a:r>
              <a:rPr lang="en-US" sz="2400" dirty="0" smtClean="0"/>
              <a:t>expectations, potential </a:t>
            </a:r>
            <a:r>
              <a:rPr lang="en-US" sz="2400" dirty="0"/>
              <a:t>influences, and phases of the project in which </a:t>
            </a:r>
            <a:r>
              <a:rPr lang="en-US" sz="2400" dirty="0" smtClean="0"/>
              <a:t>stakeholders have </a:t>
            </a:r>
            <a:r>
              <a:rPr lang="en-US" sz="2400" dirty="0"/>
              <a:t>the most interest</a:t>
            </a:r>
          </a:p>
          <a:p>
            <a:pPr lvl="1"/>
            <a:r>
              <a:rPr lang="en-US" sz="2400" dirty="0" smtClean="0">
                <a:solidFill>
                  <a:srgbClr val="00B0F0"/>
                </a:solidFill>
              </a:rPr>
              <a:t>Stakeholder </a:t>
            </a:r>
            <a:r>
              <a:rPr lang="en-US" sz="2400" dirty="0">
                <a:solidFill>
                  <a:srgbClr val="00B0F0"/>
                </a:solidFill>
              </a:rPr>
              <a:t>classification: </a:t>
            </a:r>
            <a:r>
              <a:rPr lang="en-US" sz="2400" dirty="0"/>
              <a:t>Is the stakeholder internal or external to the </a:t>
            </a:r>
            <a:r>
              <a:rPr lang="en-US" sz="2400" dirty="0" smtClean="0"/>
              <a:t>organization? Is </a:t>
            </a:r>
            <a:r>
              <a:rPr lang="en-US" sz="2400" dirty="0"/>
              <a:t>the stakeholder a supporter of the project or resistant to it?</a:t>
            </a:r>
            <a:endParaRPr lang="en-US" dirty="0" smtClean="0"/>
          </a:p>
        </p:txBody>
      </p:sp>
      <p:sp>
        <p:nvSpPr>
          <p:cNvPr id="22530" name="Rectangle 2"/>
          <p:cNvSpPr>
            <a:spLocks noGrp="1" noChangeArrowheads="1"/>
          </p:cNvSpPr>
          <p:nvPr>
            <p:ph type="title"/>
          </p:nvPr>
        </p:nvSpPr>
        <p:spPr>
          <a:xfrm>
            <a:off x="457200" y="152400"/>
            <a:ext cx="8229600" cy="684312"/>
          </a:xfrm>
        </p:spPr>
        <p:txBody>
          <a:bodyPr>
            <a:normAutofit fontScale="90000"/>
          </a:bodyPr>
          <a:lstStyle/>
          <a:p>
            <a:r>
              <a:rPr lang="en-US" sz="4000" b="1" dirty="0" smtClean="0">
                <a:solidFill>
                  <a:srgbClr val="0070C0"/>
                </a:solidFill>
                <a:effectLst>
                  <a:outerShdw blurRad="38100" dist="38100" dir="2700000" algn="tl">
                    <a:srgbClr val="000000">
                      <a:alpha val="43137"/>
                    </a:srgbClr>
                  </a:outerShdw>
                </a:effectLst>
              </a:rPr>
              <a:t>Stakeholder Register</a:t>
            </a:r>
          </a:p>
        </p:txBody>
      </p:sp>
      <p:sp>
        <p:nvSpPr>
          <p:cNvPr id="22533" name="Footer Placeholder 6"/>
          <p:cNvSpPr>
            <a:spLocks noGrp="1"/>
          </p:cNvSpPr>
          <p:nvPr>
            <p:ph type="ftr" sz="quarter" idx="10"/>
          </p:nvPr>
        </p:nvSpPr>
        <p:spPr bwMode="auto">
          <a:noFill/>
          <a:ln>
            <a:miter lim="800000"/>
            <a:headEnd/>
            <a:tailEnd/>
          </a:ln>
        </p:spPr>
        <p:txBody>
          <a:bodyPr/>
          <a:lstStyle/>
          <a:p>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BFB02C31-945C-4AD2-B828-1A85C2B89883}" type="slidenum">
              <a:rPr lang="en-US" smtClean="0"/>
              <a:pPr>
                <a:defRPr/>
              </a:pPr>
              <a:t>18</a:t>
            </a:fld>
            <a:endParaRPr lang="en-US" dirty="0"/>
          </a:p>
        </p:txBody>
      </p:sp>
    </p:spTree>
    <p:extLst>
      <p:ext uri="{BB962C8B-B14F-4D97-AF65-F5344CB8AC3E}">
        <p14:creationId xmlns:p14="http://schemas.microsoft.com/office/powerpoint/2010/main" val="220310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792" y="0"/>
            <a:ext cx="8229600" cy="1143000"/>
          </a:xfrm>
        </p:spPr>
        <p:txBody>
          <a:bodyPr>
            <a:normAutofit/>
          </a:bodyPr>
          <a:lstStyle/>
          <a:p>
            <a:r>
              <a:rPr lang="en-US" dirty="0" smtClean="0">
                <a:solidFill>
                  <a:srgbClr val="00B0F0"/>
                </a:solidFill>
              </a:rPr>
              <a:t>Sample Stakeholder Register</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7" y="1142999"/>
            <a:ext cx="8853987" cy="4523423"/>
          </a:xfrm>
          <a:prstGeom prst="rect">
            <a:avLst/>
          </a:prstGeom>
        </p:spPr>
      </p:pic>
    </p:spTree>
    <p:extLst>
      <p:ext uri="{BB962C8B-B14F-4D97-AF65-F5344CB8AC3E}">
        <p14:creationId xmlns:p14="http://schemas.microsoft.com/office/powerpoint/2010/main" val="54773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5638800" cy="1066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 process of identifying and documenting project roles, responsibilities, required skills, reporting relationships, and creating a staffing management plan.</a:t>
            </a:r>
            <a:endParaRPr lang="en-US" dirty="0"/>
          </a:p>
        </p:txBody>
      </p:sp>
      <p:sp>
        <p:nvSpPr>
          <p:cNvPr id="3" name="Rectangle 2"/>
          <p:cNvSpPr/>
          <p:nvPr/>
        </p:nvSpPr>
        <p:spPr>
          <a:xfrm>
            <a:off x="180109" y="2438400"/>
            <a:ext cx="56388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smtClean="0"/>
              <a:t>The process of confirming human resource availability and obtaining the team necessary to complete project activities.</a:t>
            </a:r>
            <a:endParaRPr lang="en-US" dirty="0"/>
          </a:p>
        </p:txBody>
      </p:sp>
      <p:sp>
        <p:nvSpPr>
          <p:cNvPr id="4" name="Rectangle 3"/>
          <p:cNvSpPr/>
          <p:nvPr/>
        </p:nvSpPr>
        <p:spPr>
          <a:xfrm>
            <a:off x="180109" y="3962400"/>
            <a:ext cx="56388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dirty="0" smtClean="0"/>
              <a:t>The process of improving competencies, team member interaction and overall team environment to enhance project performance.</a:t>
            </a:r>
            <a:endParaRPr lang="en-US" dirty="0"/>
          </a:p>
        </p:txBody>
      </p:sp>
      <p:sp>
        <p:nvSpPr>
          <p:cNvPr id="5" name="Rectangle 4"/>
          <p:cNvSpPr/>
          <p:nvPr/>
        </p:nvSpPr>
        <p:spPr>
          <a:xfrm>
            <a:off x="187036" y="5486400"/>
            <a:ext cx="56388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dirty="0" smtClean="0"/>
              <a:t>The process of tracking team member performance , providing feedback, resolving issues, and managing changes to optimize project performance. </a:t>
            </a:r>
            <a:endParaRPr lang="en-US" dirty="0"/>
          </a:p>
        </p:txBody>
      </p:sp>
      <p:sp>
        <p:nvSpPr>
          <p:cNvPr id="6" name="Oval 5"/>
          <p:cNvSpPr/>
          <p:nvPr/>
        </p:nvSpPr>
        <p:spPr>
          <a:xfrm>
            <a:off x="6858000" y="782782"/>
            <a:ext cx="16764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Plan HRM</a:t>
            </a:r>
            <a:endParaRPr lang="en-US" dirty="0"/>
          </a:p>
        </p:txBody>
      </p:sp>
      <p:sp>
        <p:nvSpPr>
          <p:cNvPr id="7" name="Oval 6"/>
          <p:cNvSpPr/>
          <p:nvPr/>
        </p:nvSpPr>
        <p:spPr>
          <a:xfrm>
            <a:off x="6982691" y="2306782"/>
            <a:ext cx="1676400"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Acquire Project Team</a:t>
            </a:r>
            <a:endParaRPr lang="en-US" dirty="0"/>
          </a:p>
        </p:txBody>
      </p:sp>
      <p:sp>
        <p:nvSpPr>
          <p:cNvPr id="8" name="Oval 7"/>
          <p:cNvSpPr/>
          <p:nvPr/>
        </p:nvSpPr>
        <p:spPr>
          <a:xfrm>
            <a:off x="7010400" y="3810000"/>
            <a:ext cx="1676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Develop Project Team</a:t>
            </a:r>
            <a:endParaRPr lang="en-US" dirty="0"/>
          </a:p>
        </p:txBody>
      </p:sp>
      <p:sp>
        <p:nvSpPr>
          <p:cNvPr id="9" name="Oval 8"/>
          <p:cNvSpPr/>
          <p:nvPr/>
        </p:nvSpPr>
        <p:spPr>
          <a:xfrm>
            <a:off x="7100455" y="5334000"/>
            <a:ext cx="16764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Manage Project Team</a:t>
            </a:r>
            <a:endParaRPr lang="en-US" dirty="0"/>
          </a:p>
        </p:txBody>
      </p:sp>
      <p:sp>
        <p:nvSpPr>
          <p:cNvPr id="10" name="Title 1"/>
          <p:cNvSpPr txBox="1">
            <a:spLocks/>
          </p:cNvSpPr>
          <p:nvPr/>
        </p:nvSpPr>
        <p:spPr>
          <a:xfrm>
            <a:off x="1295400" y="0"/>
            <a:ext cx="5486400" cy="563562"/>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500" dirty="0" smtClean="0"/>
              <a:t>Project HRM Overview</a:t>
            </a:r>
            <a:endParaRPr lang="en-US" sz="3500" dirty="0"/>
          </a:p>
        </p:txBody>
      </p:sp>
    </p:spTree>
    <p:extLst>
      <p:ext uri="{BB962C8B-B14F-4D97-AF65-F5344CB8AC3E}">
        <p14:creationId xmlns:p14="http://schemas.microsoft.com/office/powerpoint/2010/main" val="2811195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After identifying key project stakeholders, you can use different classification </a:t>
            </a:r>
            <a:r>
              <a:rPr lang="en-US" dirty="0" smtClean="0"/>
              <a:t>models to </a:t>
            </a:r>
            <a:r>
              <a:rPr lang="en-US" dirty="0"/>
              <a:t>determine an approach for managing stakeholder </a:t>
            </a:r>
            <a:r>
              <a:rPr lang="en-US" dirty="0" smtClean="0"/>
              <a:t>relationships</a:t>
            </a:r>
          </a:p>
          <a:p>
            <a:endParaRPr lang="en-US" dirty="0" smtClean="0"/>
          </a:p>
          <a:p>
            <a:r>
              <a:rPr lang="en-US" dirty="0" smtClean="0"/>
              <a:t>A </a:t>
            </a:r>
            <a:r>
              <a:rPr lang="en-US" b="1" dirty="0">
                <a:solidFill>
                  <a:srgbClr val="00B0F0"/>
                </a:solidFill>
              </a:rPr>
              <a:t>power/interest grid </a:t>
            </a:r>
            <a:r>
              <a:rPr lang="en-US" dirty="0" smtClean="0"/>
              <a:t>can be used to </a:t>
            </a:r>
            <a:r>
              <a:rPr lang="en-US" dirty="0"/>
              <a:t>group stakeholders based on their level of authority (power) </a:t>
            </a:r>
            <a:r>
              <a:rPr lang="en-US" dirty="0" smtClean="0"/>
              <a:t>and their </a:t>
            </a:r>
            <a:r>
              <a:rPr lang="en-US" dirty="0"/>
              <a:t>level of concern (interest) for project outcomes</a:t>
            </a:r>
          </a:p>
        </p:txBody>
      </p:sp>
      <p:sp>
        <p:nvSpPr>
          <p:cNvPr id="3" name="Title 2"/>
          <p:cNvSpPr>
            <a:spLocks noGrp="1"/>
          </p:cNvSpPr>
          <p:nvPr>
            <p:ph type="title"/>
          </p:nvPr>
        </p:nvSpPr>
        <p:spPr/>
        <p:txBody>
          <a:bodyPr/>
          <a:lstStyle/>
          <a:p>
            <a:r>
              <a:rPr lang="en-US" dirty="0" smtClean="0">
                <a:solidFill>
                  <a:srgbClr val="00B0F0"/>
                </a:solidFill>
              </a:rPr>
              <a:t>Classifying Stakeholders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20</a:t>
            </a:fld>
            <a:endParaRPr lang="en-US" dirty="0"/>
          </a:p>
        </p:txBody>
      </p:sp>
    </p:spTree>
    <p:extLst>
      <p:ext uri="{BB962C8B-B14F-4D97-AF65-F5344CB8AC3E}">
        <p14:creationId xmlns:p14="http://schemas.microsoft.com/office/powerpoint/2010/main" val="3971544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7735"/>
            <a:ext cx="8229600" cy="1143000"/>
          </a:xfrm>
        </p:spPr>
        <p:txBody>
          <a:bodyPr>
            <a:normAutofit/>
          </a:bodyPr>
          <a:lstStyle/>
          <a:p>
            <a:pPr algn="ctr"/>
            <a:r>
              <a:rPr lang="en-US" sz="3600" dirty="0" smtClean="0">
                <a:solidFill>
                  <a:srgbClr val="00B0F0"/>
                </a:solidFill>
              </a:rPr>
              <a:t>Power/Interest Grid</a:t>
            </a:r>
            <a:endParaRPr lang="en-US" sz="3600"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95400"/>
            <a:ext cx="5680228" cy="5042100"/>
          </a:xfrm>
          <a:prstGeom prst="rect">
            <a:avLst/>
          </a:prstGeom>
        </p:spPr>
      </p:pic>
    </p:spTree>
    <p:extLst>
      <p:ext uri="{BB962C8B-B14F-4D97-AF65-F5344CB8AC3E}">
        <p14:creationId xmlns:p14="http://schemas.microsoft.com/office/powerpoint/2010/main" val="1771150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81138"/>
            <a:ext cx="8763000" cy="4525962"/>
          </a:xfrm>
        </p:spPr>
        <p:txBody>
          <a:bodyPr/>
          <a:lstStyle/>
          <a:p>
            <a:r>
              <a:rPr lang="en-US" sz="2400" dirty="0" smtClean="0">
                <a:solidFill>
                  <a:srgbClr val="00B0F0"/>
                </a:solidFill>
              </a:rPr>
              <a:t>Unaware</a:t>
            </a:r>
            <a:r>
              <a:rPr lang="en-US" sz="2400" dirty="0">
                <a:solidFill>
                  <a:srgbClr val="00B0F0"/>
                </a:solidFill>
              </a:rPr>
              <a:t>: </a:t>
            </a:r>
            <a:r>
              <a:rPr lang="en-US" sz="2400" dirty="0"/>
              <a:t>Unaware of the project and its potential impacts on </a:t>
            </a:r>
            <a:r>
              <a:rPr lang="en-US" sz="2400" dirty="0" smtClean="0"/>
              <a:t>them</a:t>
            </a:r>
          </a:p>
          <a:p>
            <a:endParaRPr lang="en-US" sz="1100" dirty="0"/>
          </a:p>
          <a:p>
            <a:r>
              <a:rPr lang="en-US" sz="2400" dirty="0" smtClean="0">
                <a:solidFill>
                  <a:srgbClr val="00B0F0"/>
                </a:solidFill>
              </a:rPr>
              <a:t>Resistant</a:t>
            </a:r>
            <a:r>
              <a:rPr lang="en-US" sz="2400" dirty="0">
                <a:solidFill>
                  <a:srgbClr val="00B0F0"/>
                </a:solidFill>
              </a:rPr>
              <a:t>: </a:t>
            </a:r>
            <a:r>
              <a:rPr lang="en-US" sz="2400" dirty="0"/>
              <a:t>Aware of the project yet resistant to </a:t>
            </a:r>
            <a:r>
              <a:rPr lang="en-US" sz="2400" dirty="0" smtClean="0"/>
              <a:t>change</a:t>
            </a:r>
          </a:p>
          <a:p>
            <a:endParaRPr lang="en-US" sz="1050" dirty="0"/>
          </a:p>
          <a:p>
            <a:r>
              <a:rPr lang="en-US" sz="2400" dirty="0" smtClean="0">
                <a:solidFill>
                  <a:srgbClr val="00B0F0"/>
                </a:solidFill>
              </a:rPr>
              <a:t>Neutral</a:t>
            </a:r>
            <a:r>
              <a:rPr lang="en-US" sz="2400" dirty="0">
                <a:solidFill>
                  <a:srgbClr val="00B0F0"/>
                </a:solidFill>
              </a:rPr>
              <a:t>: </a:t>
            </a:r>
            <a:r>
              <a:rPr lang="en-US" sz="2400" dirty="0"/>
              <a:t>Aware of the project yet neither supportive nor </a:t>
            </a:r>
            <a:r>
              <a:rPr lang="en-US" sz="2400" dirty="0" smtClean="0"/>
              <a:t>resistant</a:t>
            </a:r>
          </a:p>
          <a:p>
            <a:endParaRPr lang="en-US" sz="1100" dirty="0"/>
          </a:p>
          <a:p>
            <a:r>
              <a:rPr lang="en-US" sz="2400" dirty="0" smtClean="0">
                <a:solidFill>
                  <a:srgbClr val="00B0F0"/>
                </a:solidFill>
              </a:rPr>
              <a:t>Supportive</a:t>
            </a:r>
            <a:r>
              <a:rPr lang="en-US" sz="2400" dirty="0">
                <a:solidFill>
                  <a:srgbClr val="00B0F0"/>
                </a:solidFill>
              </a:rPr>
              <a:t>: </a:t>
            </a:r>
            <a:r>
              <a:rPr lang="en-US" sz="2400" dirty="0"/>
              <a:t>Aware of the project and supportive of </a:t>
            </a:r>
            <a:r>
              <a:rPr lang="en-US" sz="2400" dirty="0" smtClean="0"/>
              <a:t>change</a:t>
            </a:r>
          </a:p>
          <a:p>
            <a:endParaRPr lang="en-US" sz="1400" dirty="0"/>
          </a:p>
          <a:p>
            <a:r>
              <a:rPr lang="en-US" sz="2400" dirty="0" smtClean="0">
                <a:solidFill>
                  <a:srgbClr val="00B0F0"/>
                </a:solidFill>
              </a:rPr>
              <a:t>Leading</a:t>
            </a:r>
            <a:r>
              <a:rPr lang="en-US" sz="2400" dirty="0">
                <a:solidFill>
                  <a:srgbClr val="00B0F0"/>
                </a:solidFill>
              </a:rPr>
              <a:t>: </a:t>
            </a:r>
            <a:r>
              <a:rPr lang="en-US" sz="2400" dirty="0"/>
              <a:t>Aware of the project</a:t>
            </a:r>
          </a:p>
        </p:txBody>
      </p:sp>
      <p:sp>
        <p:nvSpPr>
          <p:cNvPr id="3" name="Title 2"/>
          <p:cNvSpPr>
            <a:spLocks noGrp="1"/>
          </p:cNvSpPr>
          <p:nvPr>
            <p:ph type="title"/>
          </p:nvPr>
        </p:nvSpPr>
        <p:spPr/>
        <p:txBody>
          <a:bodyPr>
            <a:normAutofit/>
          </a:bodyPr>
          <a:lstStyle/>
          <a:p>
            <a:pPr algn="ctr"/>
            <a:r>
              <a:rPr lang="en-US" sz="3600" dirty="0" smtClean="0">
                <a:solidFill>
                  <a:srgbClr val="7030A0"/>
                </a:solidFill>
              </a:rPr>
              <a:t>Stakeholder Engagement Levels</a:t>
            </a:r>
            <a:endParaRPr lang="en-US" sz="3600" dirty="0">
              <a:solidFill>
                <a:srgbClr val="7030A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22</a:t>
            </a:fld>
            <a:endParaRPr lang="en-US" dirty="0"/>
          </a:p>
        </p:txBody>
      </p:sp>
    </p:spTree>
    <p:extLst>
      <p:ext uri="{BB962C8B-B14F-4D97-AF65-F5344CB8AC3E}">
        <p14:creationId xmlns:p14="http://schemas.microsoft.com/office/powerpoint/2010/main" val="715639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100"/>
          </a:xfrm>
        </p:spPr>
        <p:txBody>
          <a:bodyPr>
            <a:normAutofit lnSpcReduction="10000"/>
          </a:bodyPr>
          <a:lstStyle/>
          <a:p>
            <a:r>
              <a:rPr lang="en-US" dirty="0"/>
              <a:t>Understanding the stakeholders’ expectations can help in managing </a:t>
            </a:r>
            <a:r>
              <a:rPr lang="en-US" dirty="0" smtClean="0"/>
              <a:t>issues</a:t>
            </a:r>
          </a:p>
          <a:p>
            <a:r>
              <a:rPr lang="en-US" dirty="0" smtClean="0">
                <a:effectLst>
                  <a:outerShdw blurRad="38100" dist="38100" dir="2700000" algn="tl">
                    <a:srgbClr val="000000">
                      <a:alpha val="43137"/>
                    </a:srgbClr>
                  </a:outerShdw>
                </a:effectLst>
              </a:rPr>
              <a:t>Issues </a:t>
            </a:r>
            <a:r>
              <a:rPr lang="en-US" dirty="0">
                <a:effectLst>
                  <a:outerShdw blurRad="38100" dist="38100" dir="2700000" algn="tl">
                    <a:srgbClr val="000000">
                      <a:alpha val="43137"/>
                    </a:srgbClr>
                  </a:outerShdw>
                </a:effectLst>
              </a:rPr>
              <a:t>should </a:t>
            </a:r>
            <a:r>
              <a:rPr lang="en-US" dirty="0" smtClean="0">
                <a:effectLst>
                  <a:outerShdw blurRad="38100" dist="38100" dir="2700000" algn="tl">
                    <a:srgbClr val="000000">
                      <a:alpha val="43137"/>
                    </a:srgbClr>
                  </a:outerShdw>
                </a:effectLst>
              </a:rPr>
              <a:t>be documented </a:t>
            </a:r>
            <a:r>
              <a:rPr lang="en-US" dirty="0">
                <a:effectLst>
                  <a:outerShdw blurRad="38100" dist="38100" dir="2700000" algn="tl">
                    <a:srgbClr val="000000">
                      <a:alpha val="43137"/>
                    </a:srgbClr>
                  </a:outerShdw>
                </a:effectLst>
              </a:rPr>
              <a:t>in an </a:t>
            </a:r>
            <a:r>
              <a:rPr lang="en-US" b="1" dirty="0">
                <a:effectLst>
                  <a:outerShdw blurRad="38100" dist="38100" dir="2700000" algn="tl">
                    <a:srgbClr val="000000">
                      <a:alpha val="43137"/>
                    </a:srgbClr>
                  </a:outerShdw>
                </a:effectLst>
              </a:rPr>
              <a:t>issue log</a:t>
            </a:r>
            <a:r>
              <a:rPr lang="en-US" dirty="0">
                <a:effectLst>
                  <a:outerShdw blurRad="38100" dist="38100" dir="2700000" algn="tl">
                    <a:srgbClr val="000000">
                      <a:alpha val="43137"/>
                    </a:srgbClr>
                  </a:outerShdw>
                </a:effectLst>
              </a:rPr>
              <a:t>, a tool used to document, monitor, and track issues that need </a:t>
            </a:r>
            <a:r>
              <a:rPr lang="en-US" dirty="0" smtClean="0">
                <a:effectLst>
                  <a:outerShdw blurRad="38100" dist="38100" dir="2700000" algn="tl">
                    <a:srgbClr val="000000">
                      <a:alpha val="43137"/>
                    </a:srgbClr>
                  </a:outerShdw>
                </a:effectLst>
              </a:rPr>
              <a:t>resolution</a:t>
            </a:r>
            <a:endParaRPr lang="en-US" dirty="0">
              <a:effectLst>
                <a:outerShdw blurRad="38100" dist="38100" dir="2700000" algn="tl">
                  <a:srgbClr val="000000">
                    <a:alpha val="43137"/>
                  </a:srgbClr>
                </a:outerShdw>
              </a:effectLst>
            </a:endParaRPr>
          </a:p>
          <a:p>
            <a:r>
              <a:rPr lang="en-US" dirty="0"/>
              <a:t>Unresolved issues can be a major source of conflict and result in stakeholder </a:t>
            </a:r>
            <a:r>
              <a:rPr lang="en-US" dirty="0" smtClean="0"/>
              <a:t>expectations not </a:t>
            </a:r>
            <a:r>
              <a:rPr lang="en-US" dirty="0"/>
              <a:t>being </a:t>
            </a:r>
            <a:r>
              <a:rPr lang="en-US" dirty="0" smtClean="0"/>
              <a:t>met</a:t>
            </a:r>
          </a:p>
          <a:p>
            <a:r>
              <a:rPr lang="en-US" dirty="0" smtClean="0"/>
              <a:t>Issue logs can address other knowledge areas as well</a:t>
            </a:r>
            <a:endParaRPr lang="en-US" dirty="0"/>
          </a:p>
        </p:txBody>
      </p:sp>
      <p:sp>
        <p:nvSpPr>
          <p:cNvPr id="3" name="Title 2"/>
          <p:cNvSpPr>
            <a:spLocks noGrp="1"/>
          </p:cNvSpPr>
          <p:nvPr>
            <p:ph type="title"/>
          </p:nvPr>
        </p:nvSpPr>
        <p:spPr>
          <a:xfrm>
            <a:off x="457200" y="152400"/>
            <a:ext cx="8229600" cy="990600"/>
          </a:xfrm>
        </p:spPr>
        <p:txBody>
          <a:bodyPr/>
          <a:lstStyle/>
          <a:p>
            <a:r>
              <a:rPr lang="en-US" dirty="0" smtClean="0">
                <a:solidFill>
                  <a:srgbClr val="00B0F0"/>
                </a:solidFill>
              </a:rPr>
              <a:t>Issue Logs</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23</a:t>
            </a:fld>
            <a:endParaRPr lang="en-US" dirty="0"/>
          </a:p>
        </p:txBody>
      </p:sp>
    </p:spTree>
    <p:extLst>
      <p:ext uri="{BB962C8B-B14F-4D97-AF65-F5344CB8AC3E}">
        <p14:creationId xmlns:p14="http://schemas.microsoft.com/office/powerpoint/2010/main" val="2445909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B0F0"/>
                </a:solidFill>
              </a:rPr>
              <a:t>Sample Issue Log</a:t>
            </a:r>
            <a:endParaRPr lang="en-US" dirty="0">
              <a:solidFill>
                <a:srgbClr val="00B0F0"/>
              </a:solidFill>
            </a:endParaRPr>
          </a:p>
        </p:txBody>
      </p:sp>
      <p:sp>
        <p:nvSpPr>
          <p:cNvPr id="4" name="Footer Placeholder 3"/>
          <p:cNvSpPr>
            <a:spLocks noGrp="1"/>
          </p:cNvSpPr>
          <p:nvPr>
            <p:ph type="ftr" sz="quarter" idx="10"/>
          </p:nvPr>
        </p:nvSpPr>
        <p:spPr/>
        <p:txBody>
          <a:bodyPr/>
          <a:lstStyle/>
          <a:p>
            <a:pPr>
              <a:defRPr/>
            </a:pPr>
            <a:r>
              <a:rPr lang="en-US" dirty="0"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BC43CBFC-1AEC-48DD-831D-766E041FB504}" type="slidenum">
              <a:rPr lang="en-US" smtClean="0"/>
              <a:pPr>
                <a:defRPr/>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67" y="1676400"/>
            <a:ext cx="8780266" cy="3505200"/>
          </a:xfrm>
          <a:prstGeom prst="rect">
            <a:avLst/>
          </a:prstGeom>
        </p:spPr>
      </p:pic>
    </p:spTree>
    <p:extLst>
      <p:ext uri="{BB962C8B-B14F-4D97-AF65-F5344CB8AC3E}">
        <p14:creationId xmlns:p14="http://schemas.microsoft.com/office/powerpoint/2010/main" val="110662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4000"/>
              <a:t>5 Stages of Group Development</a:t>
            </a:r>
            <a:r>
              <a:rPr lang="en-US"/>
              <a:t> </a:t>
            </a:r>
            <a:r>
              <a:rPr lang="en-US" sz="2000"/>
              <a:t>(Tuckman)</a:t>
            </a:r>
          </a:p>
        </p:txBody>
      </p:sp>
      <p:sp>
        <p:nvSpPr>
          <p:cNvPr id="2051" name="Rectangle 3"/>
          <p:cNvSpPr>
            <a:spLocks noGrp="1" noChangeArrowheads="1"/>
          </p:cNvSpPr>
          <p:nvPr>
            <p:ph type="body" idx="1"/>
          </p:nvPr>
        </p:nvSpPr>
        <p:spPr/>
        <p:txBody>
          <a:bodyPr/>
          <a:lstStyle/>
          <a:p>
            <a:r>
              <a:rPr lang="en-US" sz="4000"/>
              <a:t>Forming</a:t>
            </a:r>
          </a:p>
          <a:p>
            <a:r>
              <a:rPr lang="en-US" sz="4000"/>
              <a:t>Storming</a:t>
            </a:r>
          </a:p>
          <a:p>
            <a:r>
              <a:rPr lang="en-US" sz="4000"/>
              <a:t>Norming</a:t>
            </a:r>
          </a:p>
          <a:p>
            <a:r>
              <a:rPr lang="en-US" sz="4000"/>
              <a:t>Performing</a:t>
            </a:r>
          </a:p>
          <a:p>
            <a:r>
              <a:rPr lang="en-US" sz="4000"/>
              <a:t>Adjourning</a:t>
            </a:r>
          </a:p>
        </p:txBody>
      </p:sp>
    </p:spTree>
    <p:extLst>
      <p:ext uri="{BB962C8B-B14F-4D97-AF65-F5344CB8AC3E}">
        <p14:creationId xmlns:p14="http://schemas.microsoft.com/office/powerpoint/2010/main" val="2524855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5 Stages of Group Development</a:t>
            </a:r>
          </a:p>
        </p:txBody>
      </p:sp>
      <p:graphicFrame>
        <p:nvGraphicFramePr>
          <p:cNvPr id="5153" name="Group 33"/>
          <p:cNvGraphicFramePr>
            <a:graphicFrameLocks noGrp="1"/>
          </p:cNvGraphicFramePr>
          <p:nvPr>
            <p:ph type="tbl" idx="1"/>
          </p:nvPr>
        </p:nvGraphicFramePr>
        <p:xfrm>
          <a:off x="533400" y="2017713"/>
          <a:ext cx="8305800" cy="4383088"/>
        </p:xfrm>
        <a:graphic>
          <a:graphicData uri="http://schemas.openxmlformats.org/drawingml/2006/table">
            <a:tbl>
              <a:tblPr/>
              <a:tblGrid>
                <a:gridCol w="2768600"/>
                <a:gridCol w="2768600"/>
                <a:gridCol w="2768600"/>
              </a:tblGrid>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Stage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Theme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smtClean="0">
                          <a:ln>
                            <a:noFill/>
                          </a:ln>
                          <a:solidFill>
                            <a:schemeClr val="hlink"/>
                          </a:solidFill>
                          <a:effectLst/>
                          <a:latin typeface="Tahoma" pitchFamily="34" charset="0"/>
                        </a:rPr>
                        <a:t>Issue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Forming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Awareness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Inclusion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Storming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Conflict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Control</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Norming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Cooperation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Cohesion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Performing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Productivity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Team Identity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Adjourning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Separation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ahoma" pitchFamily="34" charset="0"/>
                        </a:rPr>
                        <a:t>Completion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89313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able Placeholder 2"/>
          <p:cNvSpPr txBox="1">
            <a:spLocks/>
          </p:cNvSpPr>
          <p:nvPr/>
        </p:nvSpPr>
        <p:spPr>
          <a:xfrm>
            <a:off x="1171575" y="1988840"/>
            <a:ext cx="7772400" cy="4114800"/>
          </a:xfrm>
          <a:prstGeom prst="rect">
            <a:avLst/>
          </a:prstGeom>
        </p:spPr>
      </p:sp>
      <p:sp>
        <p:nvSpPr>
          <p:cNvPr id="3" name="Table Placeholder 2"/>
          <p:cNvSpPr>
            <a:spLocks noGrp="1"/>
          </p:cNvSpPr>
          <p:nvPr>
            <p:ph type="tbl" idx="1"/>
          </p:nvPr>
        </p:nvSpPr>
        <p:spPr/>
      </p:sp>
      <p:pic>
        <p:nvPicPr>
          <p:cNvPr id="1026" name="Picture 2" descr="http://4.bp.blogspot.com/-HQImm_TfPyM/UtF-UGLgJEI/AAAAAAAAIBE/spof3JXRNok/s1600/Stages+of+Group+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08721"/>
            <a:ext cx="9312969"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62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able Placeholder 2"/>
          <p:cNvSpPr txBox="1">
            <a:spLocks/>
          </p:cNvSpPr>
          <p:nvPr/>
        </p:nvSpPr>
        <p:spPr>
          <a:xfrm>
            <a:off x="1171575" y="1988840"/>
            <a:ext cx="7772400" cy="4114800"/>
          </a:xfrm>
          <a:prstGeom prst="rect">
            <a:avLst/>
          </a:prstGeom>
        </p:spPr>
      </p:sp>
      <p:sp>
        <p:nvSpPr>
          <p:cNvPr id="7" name="Table Placeholder 2"/>
          <p:cNvSpPr txBox="1">
            <a:spLocks/>
          </p:cNvSpPr>
          <p:nvPr/>
        </p:nvSpPr>
        <p:spPr>
          <a:xfrm>
            <a:off x="1184151" y="1989448"/>
            <a:ext cx="7772400" cy="4114800"/>
          </a:xfrm>
          <a:prstGeom prst="rect">
            <a:avLst/>
          </a:prstGeom>
        </p:spPr>
      </p:sp>
      <p:pic>
        <p:nvPicPr>
          <p:cNvPr id="2050" name="Picture 2" descr="http://www.the-happy-manager.com/wp-content/uploads/tuckmangroupstagesmode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5" y="692696"/>
            <a:ext cx="9123025"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296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smtClean="0"/>
              <a:t>Figure 9-2. Maslow’s Hierarchy of Needs</a:t>
            </a:r>
          </a:p>
        </p:txBody>
      </p:sp>
      <p:sp>
        <p:nvSpPr>
          <p:cNvPr id="6" name="Slide Number Placeholder 5"/>
          <p:cNvSpPr>
            <a:spLocks noGrp="1"/>
          </p:cNvSpPr>
          <p:nvPr>
            <p:ph type="sldNum" sz="quarter" idx="11"/>
          </p:nvPr>
        </p:nvSpPr>
        <p:spPr/>
        <p:txBody>
          <a:bodyPr/>
          <a:lstStyle/>
          <a:p>
            <a:pPr>
              <a:buFontTx/>
              <a:buNone/>
              <a:defRPr/>
            </a:pPr>
            <a:fld id="{A576F6B9-2A38-4B35-991A-1246B6BDDC22}" type="slidenum">
              <a:rPr lang="en-US" smtClean="0"/>
              <a:pPr>
                <a:buFontTx/>
                <a:buNone/>
                <a:defRPr/>
              </a:pPr>
              <a:t>29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0" y="1524000"/>
            <a:ext cx="8943090" cy="4495394"/>
          </a:xfrm>
          <a:prstGeom prst="rect">
            <a:avLst/>
          </a:prstGeom>
        </p:spPr>
      </p:pic>
    </p:spTree>
    <p:extLst>
      <p:ext uri="{BB962C8B-B14F-4D97-AF65-F5344CB8AC3E}">
        <p14:creationId xmlns:p14="http://schemas.microsoft.com/office/powerpoint/2010/main" val="371827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381000"/>
            <a:ext cx="9144000" cy="6248400"/>
            <a:chOff x="0" y="381000"/>
            <a:chExt cx="9144000" cy="6248400"/>
          </a:xfrm>
        </p:grpSpPr>
        <p:grpSp>
          <p:nvGrpSpPr>
            <p:cNvPr id="2" name="Group 1"/>
            <p:cNvGrpSpPr/>
            <p:nvPr/>
          </p:nvGrpSpPr>
          <p:grpSpPr>
            <a:xfrm>
              <a:off x="0" y="2214562"/>
              <a:ext cx="9144000" cy="4414838"/>
              <a:chOff x="838200" y="2290762"/>
              <a:chExt cx="8039100" cy="36671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16573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252" y="2290762"/>
                <a:ext cx="16668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90762"/>
                <a:ext cx="1685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290762"/>
                <a:ext cx="16383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2771341" y="381000"/>
              <a:ext cx="3400859" cy="838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Project Human Resource Management Overview</a:t>
              </a:r>
              <a:endParaRPr lang="en-US" b="1" dirty="0"/>
            </a:p>
          </p:txBody>
        </p:sp>
        <p:cxnSp>
          <p:nvCxnSpPr>
            <p:cNvPr id="6" name="Straight Connector 5"/>
            <p:cNvCxnSpPr>
              <a:stCxn id="4" idx="2"/>
            </p:cNvCxnSpPr>
            <p:nvPr/>
          </p:nvCxnSpPr>
          <p:spPr>
            <a:xfrm flipH="1">
              <a:off x="4471770" y="1219200"/>
              <a:ext cx="1"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85800" y="1752600"/>
              <a:ext cx="3785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71771" y="1752600"/>
              <a:ext cx="37404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 y="1752600"/>
              <a:ext cx="0" cy="5479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123" idx="0"/>
            </p:cNvCxnSpPr>
            <p:nvPr/>
          </p:nvCxnSpPr>
          <p:spPr>
            <a:xfrm>
              <a:off x="3393543"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124" idx="0"/>
            </p:cNvCxnSpPr>
            <p:nvPr/>
          </p:nvCxnSpPr>
          <p:spPr>
            <a:xfrm>
              <a:off x="5725834" y="1752600"/>
              <a:ext cx="0"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125" idx="0"/>
            </p:cNvCxnSpPr>
            <p:nvPr/>
          </p:nvCxnSpPr>
          <p:spPr>
            <a:xfrm>
              <a:off x="8212265" y="1752600"/>
              <a:ext cx="1" cy="461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8017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90036C-0F3A-4400-9B7A-70D14A91AB64}" type="slidenum">
              <a:rPr lang="en-US" sz="1400" smtClean="0"/>
              <a:pPr eaLnBrk="1" hangingPunct="1"/>
              <a:t>30</a:t>
            </a:fld>
            <a:endParaRPr lang="en-US" sz="1400" smtClean="0"/>
          </a:p>
        </p:txBody>
      </p:sp>
      <p:sp>
        <p:nvSpPr>
          <p:cNvPr id="13316"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dirty="0" smtClean="0">
                <a:solidFill>
                  <a:srgbClr val="FFFF00"/>
                </a:solidFill>
              </a:rPr>
              <a:t>Herzberg’s Motivational and Hygiene Factors</a:t>
            </a:r>
          </a:p>
        </p:txBody>
      </p:sp>
      <p:sp>
        <p:nvSpPr>
          <p:cNvPr id="13317" name="Rectangle 3"/>
          <p:cNvSpPr>
            <a:spLocks noGrp="1" noChangeArrowheads="1"/>
          </p:cNvSpPr>
          <p:nvPr>
            <p:ph type="body" idx="1"/>
          </p:nvPr>
        </p:nvSpPr>
        <p:spPr>
          <a:xfrm>
            <a:off x="457200" y="1676400"/>
            <a:ext cx="8458200" cy="4419600"/>
          </a:xfrm>
        </p:spPr>
        <p:txBody>
          <a:bodyPr>
            <a:normAutofit fontScale="77500" lnSpcReduction="20000"/>
          </a:bodyPr>
          <a:lstStyle/>
          <a:p>
            <a:pPr eaLnBrk="1" hangingPunct="1"/>
            <a:r>
              <a:rPr lang="en-US" i="1" dirty="0" smtClean="0">
                <a:solidFill>
                  <a:srgbClr val="FFFF00"/>
                </a:solidFill>
                <a:latin typeface="Arial" pitchFamily="34" charset="0"/>
                <a:cs typeface="Arial" pitchFamily="34" charset="0"/>
              </a:rPr>
              <a:t>Frederick Herzberg</a:t>
            </a:r>
            <a:r>
              <a:rPr lang="en-US" i="1" dirty="0" smtClean="0">
                <a:latin typeface="Arial" pitchFamily="34" charset="0"/>
                <a:cs typeface="Arial" pitchFamily="34" charset="0"/>
              </a:rPr>
              <a:t> wrote several famous books and articles about worker motivation. He distinguished between:</a:t>
            </a:r>
          </a:p>
          <a:p>
            <a:pPr lvl="1" eaLnBrk="1" hangingPunct="1"/>
            <a:r>
              <a:rPr lang="en-US" b="1" i="1" dirty="0" smtClean="0">
                <a:solidFill>
                  <a:srgbClr val="FFFF00"/>
                </a:solidFill>
                <a:latin typeface="Arial" pitchFamily="34" charset="0"/>
                <a:cs typeface="Arial" pitchFamily="34" charset="0"/>
              </a:rPr>
              <a:t>Motivational factors</a:t>
            </a:r>
            <a:r>
              <a:rPr lang="en-US" i="1" dirty="0" smtClean="0">
                <a:solidFill>
                  <a:srgbClr val="FFFF00"/>
                </a:solidFill>
                <a:latin typeface="Arial" pitchFamily="34" charset="0"/>
                <a:cs typeface="Arial" pitchFamily="34" charset="0"/>
              </a:rPr>
              <a:t>: </a:t>
            </a:r>
            <a:r>
              <a:rPr lang="en-US" i="1" dirty="0" smtClean="0">
                <a:latin typeface="Arial" pitchFamily="34" charset="0"/>
                <a:cs typeface="Arial" pitchFamily="34" charset="0"/>
              </a:rPr>
              <a:t>Achievement, recognition, the work itself, responsibility, advancement, and growth. These factors produce job satisfaction.</a:t>
            </a:r>
          </a:p>
          <a:p>
            <a:pPr lvl="1" eaLnBrk="1" hangingPunct="1"/>
            <a:r>
              <a:rPr lang="en-US" b="1" i="1" dirty="0" smtClean="0">
                <a:solidFill>
                  <a:srgbClr val="FFFF00"/>
                </a:solidFill>
                <a:latin typeface="Arial" pitchFamily="34" charset="0"/>
                <a:cs typeface="Arial" pitchFamily="34" charset="0"/>
              </a:rPr>
              <a:t>Hygiene factors</a:t>
            </a:r>
            <a:r>
              <a:rPr lang="en-US" i="1" dirty="0" smtClean="0">
                <a:solidFill>
                  <a:srgbClr val="FFFF00"/>
                </a:solidFill>
                <a:latin typeface="Arial" pitchFamily="34" charset="0"/>
                <a:cs typeface="Arial" pitchFamily="34" charset="0"/>
              </a:rPr>
              <a:t>: </a:t>
            </a:r>
            <a:r>
              <a:rPr lang="en-US" i="1" dirty="0" smtClean="0">
                <a:latin typeface="Arial" pitchFamily="34" charset="0"/>
                <a:cs typeface="Arial" pitchFamily="34" charset="0"/>
              </a:rPr>
              <a:t>Larger salaries, more supervision, and a more attractive work environment. These factors cause dissatisfaction if not present, but do not motivate workers to do more</a:t>
            </a:r>
          </a:p>
          <a:p>
            <a:pPr lvl="1"/>
            <a:r>
              <a:rPr lang="en-AU" b="1" i="1" dirty="0">
                <a:solidFill>
                  <a:srgbClr val="FFFF00"/>
                </a:solidFill>
                <a:latin typeface="Arial" pitchFamily="34" charset="0"/>
                <a:cs typeface="Arial" pitchFamily="34" charset="0"/>
              </a:rPr>
              <a:t>P</a:t>
            </a:r>
            <a:r>
              <a:rPr lang="en-AU" b="1" i="1" dirty="0" smtClean="0">
                <a:solidFill>
                  <a:srgbClr val="FFFF00"/>
                </a:solidFill>
                <a:latin typeface="Arial" pitchFamily="34" charset="0"/>
                <a:cs typeface="Arial" pitchFamily="34" charset="0"/>
              </a:rPr>
              <a:t>oor </a:t>
            </a:r>
            <a:r>
              <a:rPr lang="en-AU" b="1" i="1" dirty="0">
                <a:solidFill>
                  <a:srgbClr val="FFFF00"/>
                </a:solidFill>
                <a:latin typeface="Arial" pitchFamily="34" charset="0"/>
                <a:cs typeface="Arial" pitchFamily="34" charset="0"/>
              </a:rPr>
              <a:t>hygiene factors</a:t>
            </a:r>
            <a:r>
              <a:rPr lang="en-AU" i="1" dirty="0">
                <a:latin typeface="Arial" pitchFamily="34" charset="0"/>
                <a:cs typeface="Arial" pitchFamily="34" charset="0"/>
              </a:rPr>
              <a:t> may destroy motivation, under most circumstances, will not improve motivation. (you can include more examples in hygiene factor personal life, relationship at work, security and status</a:t>
            </a:r>
            <a:endParaRPr lang="en-US" i="1" dirty="0" smtClean="0">
              <a:latin typeface="Arial" pitchFamily="34" charset="0"/>
              <a:cs typeface="Arial" pitchFamily="34" charset="0"/>
            </a:endParaRPr>
          </a:p>
        </p:txBody>
      </p:sp>
    </p:spTree>
    <p:extLst>
      <p:ext uri="{BB962C8B-B14F-4D97-AF65-F5344CB8AC3E}">
        <p14:creationId xmlns:p14="http://schemas.microsoft.com/office/powerpoint/2010/main" val="1371301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smtClean="0"/>
              <a:t>Table 9-1: Examples of Herzberg’s Hygiene Factors and Motivators</a:t>
            </a:r>
          </a:p>
        </p:txBody>
      </p:sp>
      <p:sp>
        <p:nvSpPr>
          <p:cNvPr id="5" name="Slide Number Placeholder 4"/>
          <p:cNvSpPr>
            <a:spLocks noGrp="1"/>
          </p:cNvSpPr>
          <p:nvPr>
            <p:ph type="sldNum" sz="quarter" idx="11"/>
          </p:nvPr>
        </p:nvSpPr>
        <p:spPr/>
        <p:txBody>
          <a:bodyPr/>
          <a:lstStyle/>
          <a:p>
            <a:pPr>
              <a:defRPr/>
            </a:pPr>
            <a:fld id="{9B93244F-2A36-4C7D-9DF8-0254DFB6AC48}" type="slidenum">
              <a:rPr lang="en-US" smtClean="0"/>
              <a:pPr>
                <a:defRPr/>
              </a:pPr>
              <a:t>31</a:t>
            </a:fld>
            <a:endParaRPr lang="en-US" dirty="0"/>
          </a:p>
        </p:txBody>
      </p:sp>
      <p:pic>
        <p:nvPicPr>
          <p:cNvPr id="25605" name="Picture 5" descr="Tbl09-01.bmp"/>
          <p:cNvPicPr>
            <a:picLocks noChangeAspect="1"/>
          </p:cNvPicPr>
          <p:nvPr/>
        </p:nvPicPr>
        <p:blipFill>
          <a:blip r:embed="rId2"/>
          <a:srcRect t="10811"/>
          <a:stretch>
            <a:fillRect/>
          </a:stretch>
        </p:blipFill>
        <p:spPr bwMode="auto">
          <a:xfrm>
            <a:off x="250825" y="2057400"/>
            <a:ext cx="8813800" cy="2667000"/>
          </a:xfrm>
          <a:prstGeom prst="rect">
            <a:avLst/>
          </a:prstGeom>
          <a:noFill/>
          <a:ln w="9525">
            <a:noFill/>
            <a:miter lim="800000"/>
            <a:headEnd/>
            <a:tailEnd/>
          </a:ln>
        </p:spPr>
      </p:pic>
    </p:spTree>
    <p:extLst>
      <p:ext uri="{BB962C8B-B14F-4D97-AF65-F5344CB8AC3E}">
        <p14:creationId xmlns:p14="http://schemas.microsoft.com/office/powerpoint/2010/main" val="169958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471A81-98C2-4B16-A618-33A1A01FBC02}" type="slidenum">
              <a:rPr lang="en-US" sz="1400" smtClean="0"/>
              <a:pPr eaLnBrk="1" hangingPunct="1"/>
              <a:t>32</a:t>
            </a:fld>
            <a:endParaRPr lang="en-US" sz="1400" smtClean="0"/>
          </a:p>
        </p:txBody>
      </p:sp>
      <p:sp>
        <p:nvSpPr>
          <p:cNvPr id="14340" name="Rectangle 2"/>
          <p:cNvSpPr>
            <a:spLocks noGrp="1" noChangeArrowheads="1"/>
          </p:cNvSpPr>
          <p:nvPr>
            <p:ph type="title"/>
          </p:nvPr>
        </p:nvSpPr>
        <p:spPr>
          <a:xfrm>
            <a:off x="381000" y="228600"/>
            <a:ext cx="8382000" cy="812800"/>
          </a:xfrm>
        </p:spPr>
        <p:txBody>
          <a:bodyPr>
            <a:normAutofit/>
          </a:bodyPr>
          <a:lstStyle/>
          <a:p>
            <a:pPr eaLnBrk="1" hangingPunct="1"/>
            <a:r>
              <a:rPr lang="en-US" sz="3600" dirty="0" smtClean="0">
                <a:solidFill>
                  <a:srgbClr val="FFFF00"/>
                </a:solidFill>
              </a:rPr>
              <a:t>McClelland’s Acquired-Needs Theory</a:t>
            </a:r>
          </a:p>
        </p:txBody>
      </p:sp>
      <p:sp>
        <p:nvSpPr>
          <p:cNvPr id="14341" name="Rectangle 3"/>
          <p:cNvSpPr>
            <a:spLocks noGrp="1" noChangeArrowheads="1"/>
          </p:cNvSpPr>
          <p:nvPr>
            <p:ph type="body" idx="1"/>
          </p:nvPr>
        </p:nvSpPr>
        <p:spPr>
          <a:xfrm>
            <a:off x="381000" y="1219200"/>
            <a:ext cx="8458200" cy="4495800"/>
          </a:xfrm>
        </p:spPr>
        <p:txBody>
          <a:bodyPr>
            <a:normAutofit fontScale="92500"/>
          </a:bodyPr>
          <a:lstStyle/>
          <a:p>
            <a:pPr eaLnBrk="1" hangingPunct="1">
              <a:spcBef>
                <a:spcPct val="40000"/>
              </a:spcBef>
            </a:pPr>
            <a:r>
              <a:rPr lang="en-US" sz="2400" dirty="0" smtClean="0">
                <a:latin typeface="Arial" pitchFamily="34" charset="0"/>
                <a:cs typeface="Arial" pitchFamily="34" charset="0"/>
              </a:rPr>
              <a:t>Specific needs are acquired or learned over time and are shaped by life experiences. The following are the main categories of acquired needs:</a:t>
            </a:r>
          </a:p>
          <a:p>
            <a:pPr lvl="1" eaLnBrk="1" hangingPunct="1">
              <a:spcBef>
                <a:spcPct val="40000"/>
              </a:spcBef>
            </a:pPr>
            <a:r>
              <a:rPr lang="en-US" sz="2200" b="1" dirty="0" smtClean="0">
                <a:solidFill>
                  <a:srgbClr val="FFFF00"/>
                </a:solidFill>
                <a:latin typeface="Arial" pitchFamily="34" charset="0"/>
                <a:cs typeface="Arial" pitchFamily="34" charset="0"/>
              </a:rPr>
              <a:t>Achievement </a:t>
            </a:r>
            <a:r>
              <a:rPr lang="en-US" sz="2200" b="1" dirty="0" smtClean="0">
                <a:latin typeface="Arial" pitchFamily="34" charset="0"/>
                <a:cs typeface="Arial" pitchFamily="34" charset="0"/>
              </a:rPr>
              <a:t>(</a:t>
            </a:r>
            <a:r>
              <a:rPr lang="en-US" sz="2200" b="1" dirty="0" err="1" smtClean="0">
                <a:latin typeface="Arial" pitchFamily="34" charset="0"/>
                <a:cs typeface="Arial" pitchFamily="34" charset="0"/>
              </a:rPr>
              <a:t>nAch</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a high need for achievement like challenging projects with attainable goals and lots of feedback.</a:t>
            </a:r>
          </a:p>
          <a:p>
            <a:pPr lvl="1" eaLnBrk="1" hangingPunct="1">
              <a:spcBef>
                <a:spcPct val="40000"/>
              </a:spcBef>
            </a:pPr>
            <a:r>
              <a:rPr lang="en-US" sz="2200" b="1" dirty="0" smtClean="0">
                <a:solidFill>
                  <a:srgbClr val="FFFF00"/>
                </a:solidFill>
                <a:latin typeface="Arial" pitchFamily="34" charset="0"/>
                <a:cs typeface="Arial" pitchFamily="34" charset="0"/>
              </a:rPr>
              <a:t>Affiliation</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nAff</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high need for affiliation desire harmonious relationships and need to feel accepted by others, so managers should try to create a cooperative work environment for them.</a:t>
            </a:r>
          </a:p>
          <a:p>
            <a:pPr lvl="1" eaLnBrk="1" hangingPunct="1">
              <a:spcBef>
                <a:spcPct val="40000"/>
              </a:spcBef>
            </a:pPr>
            <a:r>
              <a:rPr lang="en-US" sz="2200" b="1" dirty="0" smtClean="0">
                <a:solidFill>
                  <a:srgbClr val="FFFF00"/>
                </a:solidFill>
                <a:latin typeface="Arial" pitchFamily="34" charset="0"/>
                <a:cs typeface="Arial" pitchFamily="34" charset="0"/>
              </a:rPr>
              <a:t>Power</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nPow</a:t>
            </a:r>
            <a:r>
              <a:rPr lang="en-US" sz="2200" b="1" dirty="0" smtClean="0">
                <a:latin typeface="Arial" pitchFamily="34" charset="0"/>
                <a:cs typeface="Arial" pitchFamily="34" charset="0"/>
              </a:rPr>
              <a:t>)</a:t>
            </a:r>
            <a:r>
              <a:rPr lang="en-US" sz="2200" dirty="0" smtClean="0">
                <a:latin typeface="Arial" pitchFamily="34" charset="0"/>
                <a:cs typeface="Arial" pitchFamily="34" charset="0"/>
              </a:rPr>
              <a:t>: People with a need for power desire either personal power  or institutional power). Provide institutional power seekers with management opportunities.</a:t>
            </a:r>
          </a:p>
        </p:txBody>
      </p:sp>
    </p:spTree>
    <p:extLst>
      <p:ext uri="{BB962C8B-B14F-4D97-AF65-F5344CB8AC3E}">
        <p14:creationId xmlns:p14="http://schemas.microsoft.com/office/powerpoint/2010/main" val="1527326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Motivation Theory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David McClelland's </a:t>
            </a:r>
            <a:r>
              <a:rPr lang="en-US" dirty="0" smtClean="0"/>
              <a:t>Theory of Need</a:t>
            </a:r>
          </a:p>
          <a:p>
            <a:pPr lvl="1"/>
            <a:r>
              <a:rPr lang="en-US" dirty="0" smtClean="0"/>
              <a:t>People are motivated by fulfilling one of the following needs</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762000" y="3429001"/>
            <a:ext cx="7772400" cy="3276600"/>
          </a:xfrm>
          <a:prstGeom prst="rect">
            <a:avLst/>
          </a:prstGeom>
          <a:noFill/>
          <a:ln w="9525">
            <a:noFill/>
            <a:miter lim="800000"/>
            <a:headEnd/>
            <a:tailEnd/>
          </a:ln>
          <a:effectLst/>
        </p:spPr>
      </p:pic>
    </p:spTree>
    <p:extLst>
      <p:ext uri="{BB962C8B-B14F-4D97-AF65-F5344CB8AC3E}">
        <p14:creationId xmlns:p14="http://schemas.microsoft.com/office/powerpoint/2010/main" val="3425764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dirty="0" smtClean="0">
                <a:solidFill>
                  <a:srgbClr val="FFFF00"/>
                </a:solidFill>
                <a:latin typeface="Arial" pitchFamily="34" charset="0"/>
                <a:cs typeface="Arial" pitchFamily="34" charset="0"/>
              </a:rPr>
              <a:t>McGregor’s Theory X and Y</a:t>
            </a:r>
          </a:p>
        </p:txBody>
      </p:sp>
      <p:sp>
        <p:nvSpPr>
          <p:cNvPr id="15365" name="Rectangle 3"/>
          <p:cNvSpPr>
            <a:spLocks noGrp="1" noChangeArrowheads="1"/>
          </p:cNvSpPr>
          <p:nvPr>
            <p:ph type="body" idx="1"/>
          </p:nvPr>
        </p:nvSpPr>
        <p:spPr>
          <a:xfrm>
            <a:off x="381000" y="1676400"/>
            <a:ext cx="8458200" cy="4495800"/>
          </a:xfrm>
        </p:spPr>
        <p:txBody>
          <a:bodyPr>
            <a:normAutofit/>
          </a:bodyPr>
          <a:lstStyle/>
          <a:p>
            <a:pPr eaLnBrk="1" hangingPunct="1">
              <a:spcBef>
                <a:spcPct val="60000"/>
              </a:spcBef>
            </a:pPr>
            <a:r>
              <a:rPr lang="en-US" sz="2400" dirty="0" smtClean="0">
                <a:latin typeface="Arial" pitchFamily="34" charset="0"/>
                <a:cs typeface="Arial" pitchFamily="34" charset="0"/>
              </a:rPr>
              <a:t>Douglas McGregor popularized the human relations approach to management in the 1960s.</a:t>
            </a:r>
          </a:p>
          <a:p>
            <a:pPr eaLnBrk="1" hangingPunct="1">
              <a:spcBef>
                <a:spcPct val="60000"/>
              </a:spcBef>
            </a:pPr>
            <a:r>
              <a:rPr lang="en-US" sz="2400" b="1" dirty="0" smtClean="0">
                <a:solidFill>
                  <a:srgbClr val="FFFF00"/>
                </a:solidFill>
                <a:latin typeface="Arial" pitchFamily="34" charset="0"/>
                <a:cs typeface="Arial" pitchFamily="34" charset="0"/>
              </a:rPr>
              <a:t>Theory X</a:t>
            </a:r>
            <a:r>
              <a:rPr lang="en-US" sz="2400" dirty="0" smtClean="0">
                <a:solidFill>
                  <a:srgbClr val="FFFF00"/>
                </a:solidFill>
                <a:latin typeface="Arial" pitchFamily="34" charset="0"/>
                <a:cs typeface="Arial" pitchFamily="34" charset="0"/>
              </a:rPr>
              <a:t>: </a:t>
            </a:r>
            <a:r>
              <a:rPr lang="en-US" sz="2400" dirty="0" smtClean="0">
                <a:latin typeface="Arial" pitchFamily="34" charset="0"/>
                <a:cs typeface="Arial" pitchFamily="34" charset="0"/>
              </a:rPr>
              <a:t>Assumes workers dislike and avoid work, so managers must use coercion, threats, and various control schemes to get workers to meet objectives.</a:t>
            </a:r>
          </a:p>
          <a:p>
            <a:pPr eaLnBrk="1" hangingPunct="1">
              <a:spcBef>
                <a:spcPct val="60000"/>
              </a:spcBef>
            </a:pPr>
            <a:r>
              <a:rPr lang="en-US" sz="2400" b="1" dirty="0" smtClean="0">
                <a:solidFill>
                  <a:srgbClr val="FFFF00"/>
                </a:solidFill>
                <a:latin typeface="Arial" pitchFamily="34" charset="0"/>
                <a:cs typeface="Arial" pitchFamily="34" charset="0"/>
              </a:rPr>
              <a:t>Theory Y</a:t>
            </a:r>
            <a:r>
              <a:rPr lang="en-US" sz="2400" dirty="0" smtClean="0">
                <a:latin typeface="Arial" pitchFamily="34" charset="0"/>
                <a:cs typeface="Arial" pitchFamily="34" charset="0"/>
              </a:rPr>
              <a:t>: Assumes individuals consider work as natural as play or rest and enjoy the satisfaction of esteem and self-actualization needs.</a:t>
            </a:r>
          </a:p>
          <a:p>
            <a:pPr eaLnBrk="1" hangingPunct="1">
              <a:lnSpc>
                <a:spcPct val="90000"/>
              </a:lnSpc>
              <a:buFont typeface="Wingdings" pitchFamily="2" charset="2"/>
              <a:buNone/>
            </a:pP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206531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FFFF00"/>
                </a:solidFill>
              </a:rPr>
              <a:t>Motivation Theory</a:t>
            </a:r>
            <a:endParaRPr lang="en-US" dirty="0">
              <a:solidFill>
                <a:srgbClr val="FFFF00"/>
              </a:solidFill>
            </a:endParaRPr>
          </a:p>
        </p:txBody>
      </p:sp>
      <p:sp>
        <p:nvSpPr>
          <p:cNvPr id="3" name="Content Placeholder 2"/>
          <p:cNvSpPr>
            <a:spLocks noGrp="1"/>
          </p:cNvSpPr>
          <p:nvPr>
            <p:ph idx="1"/>
          </p:nvPr>
        </p:nvSpPr>
        <p:spPr>
          <a:xfrm>
            <a:off x="457200" y="1524001"/>
            <a:ext cx="5867400" cy="4876800"/>
          </a:xfrm>
        </p:spPr>
        <p:txBody>
          <a:bodyPr>
            <a:normAutofit fontScale="92500" lnSpcReduction="10000"/>
          </a:bodyPr>
          <a:lstStyle/>
          <a:p>
            <a:r>
              <a:rPr lang="en-US" dirty="0" smtClean="0">
                <a:solidFill>
                  <a:srgbClr val="FFFF00"/>
                </a:solidFill>
                <a:latin typeface="Arial" pitchFamily="34" charset="0"/>
                <a:cs typeface="Arial" pitchFamily="34" charset="0"/>
              </a:rPr>
              <a:t>McGregor’s Theory of X &amp; Y</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2400" dirty="0" smtClean="0">
                <a:latin typeface="Arial" pitchFamily="34" charset="0"/>
                <a:cs typeface="Arial" pitchFamily="34" charset="0"/>
              </a:rPr>
              <a:t>Theory X people are incapable. Avoid responsibility &amp; avoid work whenever possible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2400" dirty="0" smtClean="0">
                <a:latin typeface="Arial" pitchFamily="34" charset="0"/>
                <a:cs typeface="Arial" pitchFamily="34" charset="0"/>
              </a:rPr>
              <a:t>Theory Y people are willing to work without supervision and want to achieve</a:t>
            </a:r>
            <a:endParaRPr lang="en-US" sz="2400" dirty="0">
              <a:latin typeface="Arial" pitchFamily="34" charset="0"/>
              <a:cs typeface="Arial" pitchFamily="34" charset="0"/>
            </a:endParaRPr>
          </a:p>
        </p:txBody>
      </p:sp>
      <p:pic>
        <p:nvPicPr>
          <p:cNvPr id="14339" name="Picture 3"/>
          <p:cNvPicPr>
            <a:picLocks noChangeAspect="1" noChangeArrowheads="1"/>
          </p:cNvPicPr>
          <p:nvPr/>
        </p:nvPicPr>
        <p:blipFill>
          <a:blip r:embed="rId2" cstate="print"/>
          <a:srcRect/>
          <a:stretch>
            <a:fillRect/>
          </a:stretch>
        </p:blipFill>
        <p:spPr bwMode="auto">
          <a:xfrm>
            <a:off x="6324600" y="2438400"/>
            <a:ext cx="1691268" cy="160020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3" cstate="print"/>
          <a:srcRect/>
          <a:stretch>
            <a:fillRect/>
          </a:stretch>
        </p:blipFill>
        <p:spPr bwMode="auto">
          <a:xfrm>
            <a:off x="6400801" y="4724400"/>
            <a:ext cx="1563112" cy="1447800"/>
          </a:xfrm>
          <a:prstGeom prst="rect">
            <a:avLst/>
          </a:prstGeom>
          <a:noFill/>
          <a:ln w="9525">
            <a:noFill/>
            <a:miter lim="800000"/>
            <a:headEnd/>
            <a:tailEnd/>
          </a:ln>
          <a:effectLst/>
        </p:spPr>
      </p:pic>
    </p:spTree>
    <p:extLst>
      <p:ext uri="{BB962C8B-B14F-4D97-AF65-F5344CB8AC3E}">
        <p14:creationId xmlns:p14="http://schemas.microsoft.com/office/powerpoint/2010/main" val="2877385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FF00"/>
                </a:solidFill>
              </a:rPr>
              <a:t>Powers of Project Manager</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latin typeface="Arial" pitchFamily="34" charset="0"/>
                <a:cs typeface="Arial" pitchFamily="34" charset="0"/>
              </a:rPr>
              <a:t>Formal </a:t>
            </a:r>
            <a:r>
              <a:rPr lang="en-US" dirty="0" smtClean="0">
                <a:latin typeface="Arial" pitchFamily="34" charset="0"/>
                <a:cs typeface="Arial" pitchFamily="34" charset="0"/>
              </a:rPr>
              <a:t>(legitimate)</a:t>
            </a:r>
          </a:p>
          <a:p>
            <a:pPr lvl="1"/>
            <a:r>
              <a:rPr lang="en-US" dirty="0" smtClean="0">
                <a:latin typeface="Arial" pitchFamily="34" charset="0"/>
                <a:cs typeface="Arial" pitchFamily="34" charset="0"/>
              </a:rPr>
              <a:t>Based on position</a:t>
            </a:r>
          </a:p>
          <a:p>
            <a:r>
              <a:rPr lang="en-US" dirty="0" smtClean="0">
                <a:solidFill>
                  <a:srgbClr val="FFFF00"/>
                </a:solidFill>
                <a:latin typeface="Arial" pitchFamily="34" charset="0"/>
                <a:cs typeface="Arial" pitchFamily="34" charset="0"/>
              </a:rPr>
              <a:t>Reward</a:t>
            </a:r>
          </a:p>
          <a:p>
            <a:pPr lvl="1"/>
            <a:r>
              <a:rPr lang="en-US" dirty="0" smtClean="0">
                <a:latin typeface="Arial" pitchFamily="34" charset="0"/>
                <a:cs typeface="Arial" pitchFamily="34" charset="0"/>
              </a:rPr>
              <a:t>Stems from giving rewards</a:t>
            </a:r>
          </a:p>
          <a:p>
            <a:r>
              <a:rPr lang="en-US" dirty="0" smtClean="0">
                <a:solidFill>
                  <a:srgbClr val="FFFF00"/>
                </a:solidFill>
                <a:latin typeface="Arial" pitchFamily="34" charset="0"/>
                <a:cs typeface="Arial" pitchFamily="34" charset="0"/>
              </a:rPr>
              <a:t>Penalty</a:t>
            </a:r>
            <a:r>
              <a:rPr lang="en-US" dirty="0" smtClean="0">
                <a:latin typeface="Arial" pitchFamily="34" charset="0"/>
                <a:cs typeface="Arial" pitchFamily="34" charset="0"/>
              </a:rPr>
              <a:t> (coercive)</a:t>
            </a:r>
          </a:p>
          <a:p>
            <a:pPr lvl="1"/>
            <a:r>
              <a:rPr lang="en-US" dirty="0" smtClean="0">
                <a:latin typeface="Arial" pitchFamily="34" charset="0"/>
                <a:cs typeface="Arial" pitchFamily="34" charset="0"/>
              </a:rPr>
              <a:t>Comes from ability to penalize team members</a:t>
            </a:r>
          </a:p>
          <a:p>
            <a:r>
              <a:rPr lang="en-US" dirty="0" smtClean="0">
                <a:solidFill>
                  <a:srgbClr val="FFFF00"/>
                </a:solidFill>
                <a:latin typeface="Arial" pitchFamily="34" charset="0"/>
                <a:cs typeface="Arial" pitchFamily="34" charset="0"/>
              </a:rPr>
              <a:t>Expert</a:t>
            </a:r>
          </a:p>
          <a:p>
            <a:pPr lvl="1"/>
            <a:r>
              <a:rPr lang="en-US" dirty="0" smtClean="0">
                <a:latin typeface="Arial" pitchFamily="34" charset="0"/>
                <a:cs typeface="Arial" pitchFamily="34" charset="0"/>
              </a:rPr>
              <a:t>Comes from being the technical or project management expert</a:t>
            </a:r>
          </a:p>
          <a:p>
            <a:r>
              <a:rPr lang="en-US" dirty="0" smtClean="0">
                <a:solidFill>
                  <a:srgbClr val="FFFF00"/>
                </a:solidFill>
                <a:latin typeface="Arial" pitchFamily="34" charset="0"/>
                <a:cs typeface="Arial" pitchFamily="34" charset="0"/>
              </a:rPr>
              <a:t>Referent </a:t>
            </a:r>
          </a:p>
          <a:p>
            <a:pPr lvl="1"/>
            <a:r>
              <a:rPr lang="en-US" dirty="0" smtClean="0">
                <a:latin typeface="Arial" pitchFamily="34" charset="0"/>
                <a:cs typeface="Arial" pitchFamily="34" charset="0"/>
              </a:rPr>
              <a:t>Comes from another person liking you </a:t>
            </a:r>
          </a:p>
          <a:p>
            <a:pPr lvl="1"/>
            <a:endParaRPr lang="en-US" dirty="0">
              <a:latin typeface="Arial" pitchFamily="34" charset="0"/>
              <a:cs typeface="Arial" pitchFamily="34" charset="0"/>
            </a:endParaRPr>
          </a:p>
        </p:txBody>
      </p:sp>
    </p:spTree>
    <p:extLst>
      <p:ext uri="{BB962C8B-B14F-4D97-AF65-F5344CB8AC3E}">
        <p14:creationId xmlns:p14="http://schemas.microsoft.com/office/powerpoint/2010/main" val="12955321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6" y="3886200"/>
            <a:ext cx="892200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0" y="152400"/>
            <a:ext cx="9144000" cy="838200"/>
            <a:chOff x="0" y="0"/>
            <a:chExt cx="9144000" cy="838200"/>
          </a:xfrm>
        </p:grpSpPr>
        <p:sp>
          <p:nvSpPr>
            <p:cNvPr id="3" name="Rounded Rectangle 2"/>
            <p:cNvSpPr/>
            <p:nvPr/>
          </p:nvSpPr>
          <p:spPr>
            <a:xfrm>
              <a:off x="0" y="0"/>
              <a:ext cx="3172260" cy="838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Project Human Resource Management Overview</a:t>
              </a:r>
              <a:endParaRPr lang="en-US" b="1" dirty="0"/>
            </a:p>
          </p:txBody>
        </p:sp>
        <p:sp>
          <p:nvSpPr>
            <p:cNvPr id="4" name="Rounded Rectangle 3"/>
            <p:cNvSpPr/>
            <p:nvPr/>
          </p:nvSpPr>
          <p:spPr>
            <a:xfrm>
              <a:off x="5971740" y="13854"/>
              <a:ext cx="3172260" cy="8243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Plan Human Resource Management</a:t>
              </a:r>
              <a:endParaRPr lang="en-US" b="1" dirty="0"/>
            </a:p>
          </p:txBody>
        </p:sp>
        <p:cxnSp>
          <p:nvCxnSpPr>
            <p:cNvPr id="5" name="Straight Arrow Connector 4"/>
            <p:cNvCxnSpPr>
              <a:stCxn id="3" idx="3"/>
              <a:endCxn id="4" idx="1"/>
            </p:cNvCxnSpPr>
            <p:nvPr/>
          </p:nvCxnSpPr>
          <p:spPr>
            <a:xfrm>
              <a:off x="3172260" y="419100"/>
              <a:ext cx="2799480" cy="69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1" name="Rectangle 10"/>
          <p:cNvSpPr/>
          <p:nvPr/>
        </p:nvSpPr>
        <p:spPr>
          <a:xfrm>
            <a:off x="280554" y="1524000"/>
            <a:ext cx="8582891" cy="1828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dirty="0" smtClean="0"/>
              <a:t>The process of identifying and documenting project roles, responsibilities, required skills, reporting relationships, and creating a staffing management plan. The key benefit of this process is that it establishes project roles and responsibilities, project organization charts, and the staffing management plan including the time table of staff acquisition and release. </a:t>
            </a:r>
            <a:endParaRPr lang="en-US" dirty="0"/>
          </a:p>
        </p:txBody>
      </p:sp>
    </p:spTree>
    <p:extLst>
      <p:ext uri="{BB962C8B-B14F-4D97-AF65-F5344CB8AC3E}">
        <p14:creationId xmlns:p14="http://schemas.microsoft.com/office/powerpoint/2010/main" val="29098524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144000" cy="838200"/>
            <a:chOff x="0" y="0"/>
            <a:chExt cx="9144000" cy="838200"/>
          </a:xfrm>
        </p:grpSpPr>
        <p:sp>
          <p:nvSpPr>
            <p:cNvPr id="3" name="Rounded Rectangle 2"/>
            <p:cNvSpPr/>
            <p:nvPr/>
          </p:nvSpPr>
          <p:spPr>
            <a:xfrm>
              <a:off x="0" y="0"/>
              <a:ext cx="3172260" cy="8382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Project Human Resource Management Overview</a:t>
              </a:r>
              <a:endParaRPr lang="en-US" b="1" dirty="0"/>
            </a:p>
          </p:txBody>
        </p:sp>
        <p:sp>
          <p:nvSpPr>
            <p:cNvPr id="4" name="Rounded Rectangle 3"/>
            <p:cNvSpPr/>
            <p:nvPr/>
          </p:nvSpPr>
          <p:spPr>
            <a:xfrm>
              <a:off x="5971740" y="13854"/>
              <a:ext cx="3172260" cy="82434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t>Plan Human Resource Management</a:t>
              </a:r>
              <a:endParaRPr lang="en-US" b="1" dirty="0"/>
            </a:p>
          </p:txBody>
        </p:sp>
        <p:cxnSp>
          <p:nvCxnSpPr>
            <p:cNvPr id="5" name="Straight Arrow Connector 4"/>
            <p:cNvCxnSpPr>
              <a:stCxn id="3" idx="3"/>
              <a:endCxn id="4" idx="1"/>
            </p:cNvCxnSpPr>
            <p:nvPr/>
          </p:nvCxnSpPr>
          <p:spPr>
            <a:xfrm>
              <a:off x="3172260" y="419100"/>
              <a:ext cx="2799480" cy="69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6" name="Content Placeholder 2"/>
          <p:cNvSpPr txBox="1">
            <a:spLocks/>
          </p:cNvSpPr>
          <p:nvPr/>
        </p:nvSpPr>
        <p:spPr>
          <a:xfrm>
            <a:off x="304800" y="1752600"/>
            <a:ext cx="8229600" cy="4267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smtClean="0"/>
              <a:t>Contains following aspects;</a:t>
            </a:r>
          </a:p>
          <a:p>
            <a:pPr marL="0" indent="0" algn="just">
              <a:buFont typeface="Arial" pitchFamily="34" charset="0"/>
              <a:buNone/>
            </a:pPr>
            <a:endParaRPr lang="en-US" sz="2400" dirty="0"/>
          </a:p>
          <a:p>
            <a:pPr algn="just">
              <a:buFont typeface="Courier New" pitchFamily="49" charset="0"/>
              <a:buChar char="o"/>
            </a:pPr>
            <a:r>
              <a:rPr lang="en-US" sz="2400" dirty="0" smtClean="0"/>
              <a:t>Identification of training needs</a:t>
            </a:r>
          </a:p>
          <a:p>
            <a:pPr algn="just">
              <a:buFont typeface="Courier New" pitchFamily="49" charset="0"/>
              <a:buChar char="o"/>
            </a:pPr>
            <a:r>
              <a:rPr lang="en-US" sz="2400" dirty="0" smtClean="0"/>
              <a:t>Team building strategies</a:t>
            </a:r>
          </a:p>
          <a:p>
            <a:pPr algn="just">
              <a:buFont typeface="Courier New" pitchFamily="49" charset="0"/>
              <a:buChar char="o"/>
            </a:pPr>
            <a:r>
              <a:rPr lang="en-US" sz="2400" dirty="0" smtClean="0"/>
              <a:t>Plans for recognition and rewards programs</a:t>
            </a:r>
          </a:p>
          <a:p>
            <a:pPr algn="just">
              <a:buFont typeface="Courier New" pitchFamily="49" charset="0"/>
              <a:buChar char="o"/>
            </a:pPr>
            <a:r>
              <a:rPr lang="en-US" sz="2400" dirty="0" smtClean="0"/>
              <a:t>Compliance considerations</a:t>
            </a:r>
          </a:p>
          <a:p>
            <a:pPr algn="just">
              <a:buFont typeface="Courier New" pitchFamily="49" charset="0"/>
              <a:buChar char="o"/>
            </a:pPr>
            <a:r>
              <a:rPr lang="en-US" sz="2400" dirty="0" smtClean="0"/>
              <a:t>Safety issues</a:t>
            </a:r>
          </a:p>
          <a:p>
            <a:pPr algn="just">
              <a:buFont typeface="Courier New" pitchFamily="49" charset="0"/>
              <a:buChar char="o"/>
            </a:pPr>
            <a:r>
              <a:rPr lang="en-US" sz="2400" dirty="0" smtClean="0"/>
              <a:t>Impact of staffing management plan on the organization</a:t>
            </a:r>
          </a:p>
          <a:p>
            <a:pPr algn="just">
              <a:buFont typeface="Courier New" pitchFamily="49" charset="0"/>
              <a:buChar char="o"/>
            </a:pPr>
            <a:endParaRPr lang="en-US" sz="2400" dirty="0"/>
          </a:p>
        </p:txBody>
      </p:sp>
    </p:spTree>
    <p:extLst>
      <p:ext uri="{BB962C8B-B14F-4D97-AF65-F5344CB8AC3E}">
        <p14:creationId xmlns:p14="http://schemas.microsoft.com/office/powerpoint/2010/main" val="3577623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01183"/>
            <a:ext cx="8001000" cy="5756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0" y="152400"/>
            <a:ext cx="5562600" cy="609600"/>
          </a:xfrm>
          <a:prstGeom prst="round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Human Resource Management Data Flow Diagram</a:t>
            </a:r>
            <a:endParaRPr lang="en-US" b="1" dirty="0"/>
          </a:p>
        </p:txBody>
      </p:sp>
    </p:spTree>
    <p:extLst>
      <p:ext uri="{BB962C8B-B14F-4D97-AF65-F5344CB8AC3E}">
        <p14:creationId xmlns:p14="http://schemas.microsoft.com/office/powerpoint/2010/main" val="218927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AU"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Organisation Types</a:t>
            </a:r>
            <a:endParaRPr lang="en-AU" sz="36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a:spLocks noChangeArrowheads="1"/>
          </p:cNvSpPr>
          <p:nvPr/>
        </p:nvSpPr>
        <p:spPr bwMode="auto">
          <a:xfrm>
            <a:off x="5067300" y="2060848"/>
            <a:ext cx="1952972" cy="8347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algn="ctr"/>
            <a:r>
              <a:rPr lang="de-DE" sz="2000" dirty="0">
                <a:latin typeface="Palatino" charset="0"/>
              </a:rPr>
              <a:t>Project</a:t>
            </a:r>
          </a:p>
          <a:p>
            <a:pPr algn="ctr"/>
            <a:r>
              <a:rPr lang="de-DE" sz="2000" dirty="0">
                <a:latin typeface="Palatino" charset="0"/>
              </a:rPr>
              <a:t>Organization</a:t>
            </a:r>
          </a:p>
        </p:txBody>
      </p:sp>
      <p:sp>
        <p:nvSpPr>
          <p:cNvPr id="5" name="Rectangle 4"/>
          <p:cNvSpPr>
            <a:spLocks noChangeArrowheads="1"/>
          </p:cNvSpPr>
          <p:nvPr/>
        </p:nvSpPr>
        <p:spPr bwMode="auto">
          <a:xfrm>
            <a:off x="3467100" y="3962400"/>
            <a:ext cx="1828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algn="ctr"/>
            <a:r>
              <a:rPr lang="de-DE" dirty="0">
                <a:latin typeface="Palatino" charset="0"/>
              </a:rPr>
              <a:t>Matrix </a:t>
            </a:r>
          </a:p>
          <a:p>
            <a:pPr algn="ctr"/>
            <a:r>
              <a:rPr lang="de-DE" dirty="0">
                <a:latin typeface="Palatino" charset="0"/>
              </a:rPr>
              <a:t>Organization</a:t>
            </a:r>
          </a:p>
        </p:txBody>
      </p:sp>
      <p:sp>
        <p:nvSpPr>
          <p:cNvPr id="6" name="AutoShape 7"/>
          <p:cNvSpPr>
            <a:spLocks noChangeArrowheads="1"/>
          </p:cNvSpPr>
          <p:nvPr/>
        </p:nvSpPr>
        <p:spPr bwMode="auto">
          <a:xfrm>
            <a:off x="5829300" y="2895600"/>
            <a:ext cx="381000" cy="228600"/>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7" name="AutoShape 8"/>
          <p:cNvSpPr>
            <a:spLocks noChangeArrowheads="1"/>
          </p:cNvSpPr>
          <p:nvPr/>
        </p:nvSpPr>
        <p:spPr bwMode="auto">
          <a:xfrm>
            <a:off x="2247900" y="2819400"/>
            <a:ext cx="381000" cy="228600"/>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8" name="Line 9"/>
          <p:cNvSpPr>
            <a:spLocks noChangeShapeType="1"/>
          </p:cNvSpPr>
          <p:nvPr/>
        </p:nvSpPr>
        <p:spPr bwMode="auto">
          <a:xfrm>
            <a:off x="2476500" y="30480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9" name="Line 10"/>
          <p:cNvSpPr>
            <a:spLocks noChangeShapeType="1"/>
          </p:cNvSpPr>
          <p:nvPr/>
        </p:nvSpPr>
        <p:spPr bwMode="auto">
          <a:xfrm>
            <a:off x="2476500" y="3581400"/>
            <a:ext cx="1828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0" name="Line 12"/>
          <p:cNvSpPr>
            <a:spLocks noChangeShapeType="1"/>
          </p:cNvSpPr>
          <p:nvPr/>
        </p:nvSpPr>
        <p:spPr bwMode="auto">
          <a:xfrm>
            <a:off x="5981700" y="3124200"/>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1" name="Line 13"/>
          <p:cNvSpPr>
            <a:spLocks noChangeShapeType="1"/>
          </p:cNvSpPr>
          <p:nvPr/>
        </p:nvSpPr>
        <p:spPr bwMode="auto">
          <a:xfrm flipH="1">
            <a:off x="4152900" y="3581400"/>
            <a:ext cx="1828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endParaRPr lang="en-AU"/>
          </a:p>
        </p:txBody>
      </p:sp>
      <p:sp>
        <p:nvSpPr>
          <p:cNvPr id="14" name="Content Placeholder 13"/>
          <p:cNvSpPr>
            <a:spLocks noGrp="1" noChangeArrowheads="1"/>
          </p:cNvSpPr>
          <p:nvPr>
            <p:ph idx="1"/>
          </p:nvPr>
        </p:nvSpPr>
        <p:spPr bwMode="auto">
          <a:xfrm>
            <a:off x="1259632" y="1988840"/>
            <a:ext cx="2304256" cy="8273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rmAutofit/>
          </a:bodyPr>
          <a:lstStyle>
            <a:defPPr>
              <a:defRPr lang="en-US"/>
            </a:defPPr>
            <a:lvl1pPr algn="l" rtl="0" eaLnBrk="0" fontAlgn="base" hangingPunct="0">
              <a:spcBef>
                <a:spcPct val="0"/>
              </a:spcBef>
              <a:spcAft>
                <a:spcPct val="0"/>
              </a:spcAft>
              <a:defRPr b="1" kern="1200">
                <a:solidFill>
                  <a:schemeClr val="tx1"/>
                </a:solidFill>
                <a:latin typeface="Times"/>
                <a:ea typeface="+mn-ea"/>
                <a:cs typeface="+mn-cs"/>
              </a:defRPr>
            </a:lvl1pPr>
            <a:lvl2pPr marL="457200" algn="l" rtl="0" eaLnBrk="0" fontAlgn="base" hangingPunct="0">
              <a:spcBef>
                <a:spcPct val="0"/>
              </a:spcBef>
              <a:spcAft>
                <a:spcPct val="0"/>
              </a:spcAft>
              <a:defRPr b="1" kern="1200">
                <a:solidFill>
                  <a:schemeClr val="tx1"/>
                </a:solidFill>
                <a:latin typeface="Times"/>
                <a:ea typeface="+mn-ea"/>
                <a:cs typeface="+mn-cs"/>
              </a:defRPr>
            </a:lvl2pPr>
            <a:lvl3pPr marL="914400" algn="l" rtl="0" eaLnBrk="0" fontAlgn="base" hangingPunct="0">
              <a:spcBef>
                <a:spcPct val="0"/>
              </a:spcBef>
              <a:spcAft>
                <a:spcPct val="0"/>
              </a:spcAft>
              <a:defRPr b="1" kern="1200">
                <a:solidFill>
                  <a:schemeClr val="tx1"/>
                </a:solidFill>
                <a:latin typeface="Times"/>
                <a:ea typeface="+mn-ea"/>
                <a:cs typeface="+mn-cs"/>
              </a:defRPr>
            </a:lvl3pPr>
            <a:lvl4pPr marL="1371600" algn="l" rtl="0" eaLnBrk="0" fontAlgn="base" hangingPunct="0">
              <a:spcBef>
                <a:spcPct val="0"/>
              </a:spcBef>
              <a:spcAft>
                <a:spcPct val="0"/>
              </a:spcAft>
              <a:defRPr b="1" kern="1200">
                <a:solidFill>
                  <a:schemeClr val="tx1"/>
                </a:solidFill>
                <a:latin typeface="Times"/>
                <a:ea typeface="+mn-ea"/>
                <a:cs typeface="+mn-cs"/>
              </a:defRPr>
            </a:lvl4pPr>
            <a:lvl5pPr marL="1828800" algn="l" rtl="0" eaLnBrk="0" fontAlgn="base" hangingPunct="0">
              <a:spcBef>
                <a:spcPct val="0"/>
              </a:spcBef>
              <a:spcAft>
                <a:spcPct val="0"/>
              </a:spcAft>
              <a:defRPr b="1" kern="1200">
                <a:solidFill>
                  <a:schemeClr val="tx1"/>
                </a:solidFill>
                <a:latin typeface="Times"/>
                <a:ea typeface="+mn-ea"/>
                <a:cs typeface="+mn-cs"/>
              </a:defRPr>
            </a:lvl5pPr>
            <a:lvl6pPr marL="2286000" algn="l" defTabSz="914400" rtl="0" eaLnBrk="1" latinLnBrk="0" hangingPunct="1">
              <a:defRPr b="1" kern="1200">
                <a:solidFill>
                  <a:schemeClr val="tx1"/>
                </a:solidFill>
                <a:latin typeface="Times"/>
                <a:ea typeface="+mn-ea"/>
                <a:cs typeface="+mn-cs"/>
              </a:defRPr>
            </a:lvl6pPr>
            <a:lvl7pPr marL="2743200" algn="l" defTabSz="914400" rtl="0" eaLnBrk="1" latinLnBrk="0" hangingPunct="1">
              <a:defRPr b="1" kern="1200">
                <a:solidFill>
                  <a:schemeClr val="tx1"/>
                </a:solidFill>
                <a:latin typeface="Times"/>
                <a:ea typeface="+mn-ea"/>
                <a:cs typeface="+mn-cs"/>
              </a:defRPr>
            </a:lvl7pPr>
            <a:lvl8pPr marL="3200400" algn="l" defTabSz="914400" rtl="0" eaLnBrk="1" latinLnBrk="0" hangingPunct="1">
              <a:defRPr b="1" kern="1200">
                <a:solidFill>
                  <a:schemeClr val="tx1"/>
                </a:solidFill>
                <a:latin typeface="Times"/>
                <a:ea typeface="+mn-ea"/>
                <a:cs typeface="+mn-cs"/>
              </a:defRPr>
            </a:lvl8pPr>
            <a:lvl9pPr marL="3657600" algn="l" defTabSz="914400" rtl="0" eaLnBrk="1" latinLnBrk="0" hangingPunct="1">
              <a:defRPr b="1" kern="1200">
                <a:solidFill>
                  <a:schemeClr val="tx1"/>
                </a:solidFill>
                <a:latin typeface="Times"/>
                <a:ea typeface="+mn-ea"/>
                <a:cs typeface="+mn-cs"/>
              </a:defRPr>
            </a:lvl9pPr>
          </a:lstStyle>
          <a:p>
            <a:pPr marL="0" indent="0" algn="ctr">
              <a:buNone/>
            </a:pPr>
            <a:r>
              <a:rPr lang="de-DE" sz="2000" dirty="0">
                <a:latin typeface="Palatino" charset="0"/>
              </a:rPr>
              <a:t>Functional </a:t>
            </a:r>
          </a:p>
          <a:p>
            <a:pPr marL="0" indent="0" algn="ctr">
              <a:buNone/>
            </a:pPr>
            <a:r>
              <a:rPr lang="de-DE" sz="2000" dirty="0">
                <a:latin typeface="Palatino" charset="0"/>
              </a:rPr>
              <a:t>Organization</a:t>
            </a:r>
          </a:p>
        </p:txBody>
      </p:sp>
      <p:cxnSp>
        <p:nvCxnSpPr>
          <p:cNvPr id="16" name="Straight Arrow Connector 15"/>
          <p:cNvCxnSpPr>
            <a:stCxn id="5" idx="0"/>
          </p:cNvCxnSpPr>
          <p:nvPr/>
        </p:nvCxnSpPr>
        <p:spPr>
          <a:xfrm flipV="1">
            <a:off x="4381500" y="3581400"/>
            <a:ext cx="0" cy="381000"/>
          </a:xfrm>
          <a:prstGeom prst="straightConnector1">
            <a:avLst/>
          </a:prstGeom>
          <a:ln>
            <a:solidFill>
              <a:srgbClr val="371B0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04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a:t>
            </a:r>
            <a:endParaRPr 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9" y="1981200"/>
            <a:ext cx="8854611" cy="255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762000"/>
            <a:ext cx="8153400" cy="1066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Develop Project Team is a process of improving competencies. Team member interaction and overall team environment to enhance project performance. </a:t>
            </a:r>
            <a:endParaRPr lang="en-US" sz="2000" b="1" dirty="0"/>
          </a:p>
        </p:txBody>
      </p:sp>
    </p:spTree>
    <p:extLst>
      <p:ext uri="{BB962C8B-B14F-4D97-AF65-F5344CB8AC3E}">
        <p14:creationId xmlns:p14="http://schemas.microsoft.com/office/powerpoint/2010/main" val="357384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109" y="609600"/>
            <a:ext cx="8811491" cy="1676400"/>
            <a:chOff x="180109" y="1371600"/>
            <a:chExt cx="8811491" cy="1676400"/>
          </a:xfrm>
        </p:grpSpPr>
        <p:sp>
          <p:nvSpPr>
            <p:cNvPr id="3" name="Rounded Rectangle 2"/>
            <p:cNvSpPr/>
            <p:nvPr/>
          </p:nvSpPr>
          <p:spPr>
            <a:xfrm>
              <a:off x="180109" y="1371600"/>
              <a:ext cx="2743200" cy="15309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t>Work Breakdown Structure (WBS)</a:t>
              </a:r>
              <a:endParaRPr lang="en-US" sz="2400" b="1" dirty="0"/>
            </a:p>
          </p:txBody>
        </p:sp>
        <p:sp>
          <p:nvSpPr>
            <p:cNvPr id="4" name="Rectangle 3"/>
            <p:cNvSpPr/>
            <p:nvPr/>
          </p:nvSpPr>
          <p:spPr>
            <a:xfrm>
              <a:off x="3276600" y="1371600"/>
              <a:ext cx="5715000" cy="1676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Breakdown of project deliverables. How project deliverables are broken down into work packages provide a way of showing high-level areas of responsibility</a:t>
              </a:r>
              <a:endParaRPr lang="en-US" sz="2000" dirty="0"/>
            </a:p>
          </p:txBody>
        </p:sp>
      </p:grpSp>
      <p:grpSp>
        <p:nvGrpSpPr>
          <p:cNvPr id="8" name="Group 7"/>
          <p:cNvGrpSpPr/>
          <p:nvPr/>
        </p:nvGrpSpPr>
        <p:grpSpPr>
          <a:xfrm>
            <a:off x="228600" y="2514600"/>
            <a:ext cx="8783782" cy="1524000"/>
            <a:chOff x="228600" y="3886200"/>
            <a:chExt cx="8783782" cy="1524000"/>
          </a:xfrm>
        </p:grpSpPr>
        <p:sp>
          <p:nvSpPr>
            <p:cNvPr id="5" name="Rounded Rectangle 4"/>
            <p:cNvSpPr/>
            <p:nvPr/>
          </p:nvSpPr>
          <p:spPr>
            <a:xfrm>
              <a:off x="228600" y="3886200"/>
              <a:ext cx="2743200" cy="1524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Organizational  Breakdown Structure (OBS)</a:t>
              </a:r>
              <a:endParaRPr lang="en-US" sz="2400" b="1" dirty="0"/>
            </a:p>
          </p:txBody>
        </p:sp>
        <p:sp>
          <p:nvSpPr>
            <p:cNvPr id="6" name="Rectangle 5"/>
            <p:cNvSpPr/>
            <p:nvPr/>
          </p:nvSpPr>
          <p:spPr>
            <a:xfrm>
              <a:off x="3297382" y="4052454"/>
              <a:ext cx="5715000" cy="13577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OBS is arranged according to an organization's existing departments, units or teams with the project activities or work packages listed under each department. </a:t>
              </a:r>
              <a:endParaRPr lang="en-US" sz="2000" dirty="0"/>
            </a:p>
          </p:txBody>
        </p:sp>
      </p:grpSp>
      <p:grpSp>
        <p:nvGrpSpPr>
          <p:cNvPr id="13" name="Group 12"/>
          <p:cNvGrpSpPr/>
          <p:nvPr/>
        </p:nvGrpSpPr>
        <p:grpSpPr>
          <a:xfrm>
            <a:off x="256309" y="4267200"/>
            <a:ext cx="8783782" cy="2438400"/>
            <a:chOff x="256309" y="4267200"/>
            <a:chExt cx="8783782" cy="2438400"/>
          </a:xfrm>
        </p:grpSpPr>
        <p:grpSp>
          <p:nvGrpSpPr>
            <p:cNvPr id="9" name="Group 8"/>
            <p:cNvGrpSpPr/>
            <p:nvPr/>
          </p:nvGrpSpPr>
          <p:grpSpPr>
            <a:xfrm>
              <a:off x="256309" y="4267200"/>
              <a:ext cx="8783782" cy="2286000"/>
              <a:chOff x="228600" y="3595255"/>
              <a:chExt cx="8783782" cy="2286000"/>
            </a:xfrm>
          </p:grpSpPr>
          <p:sp>
            <p:nvSpPr>
              <p:cNvPr id="10" name="Rounded Rectangle 9"/>
              <p:cNvSpPr/>
              <p:nvPr/>
            </p:nvSpPr>
            <p:spPr>
              <a:xfrm>
                <a:off x="228600" y="3747655"/>
                <a:ext cx="27432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Resource Breakdown Structure (RBS)</a:t>
                </a:r>
                <a:endParaRPr lang="en-US" sz="2400" b="1" dirty="0"/>
              </a:p>
            </p:txBody>
          </p:sp>
          <p:sp>
            <p:nvSpPr>
              <p:cNvPr id="11" name="Rectangle 10"/>
              <p:cNvSpPr/>
              <p:nvPr/>
            </p:nvSpPr>
            <p:spPr>
              <a:xfrm>
                <a:off x="3297382" y="3595255"/>
                <a:ext cx="5715000" cy="2286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smtClean="0"/>
                  <a:t>Hierarchical list of resources related by category and resource type that is used to facilitate planning and controlling of project work. Each descending level represents an increasingly detailed description of the resource until small enough to be used in conjunction with WBS to allow the work to be planned, monitored and controlled.  </a:t>
                </a:r>
                <a:endParaRPr lang="en-US" sz="2000" dirty="0"/>
              </a:p>
            </p:txBody>
          </p:sp>
        </p:grpSp>
        <p:sp>
          <p:nvSpPr>
            <p:cNvPr id="12" name="Rectangle 11"/>
            <p:cNvSpPr/>
            <p:nvPr/>
          </p:nvSpPr>
          <p:spPr>
            <a:xfrm>
              <a:off x="658091" y="5562600"/>
              <a:ext cx="2008909"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t>It may contain resource categories other than human resources</a:t>
              </a:r>
              <a:endParaRPr lang="en-US" sz="1600" b="1" dirty="0"/>
            </a:p>
          </p:txBody>
        </p:sp>
      </p:grpSp>
    </p:spTree>
    <p:extLst>
      <p:ext uri="{BB962C8B-B14F-4D97-AF65-F5344CB8AC3E}">
        <p14:creationId xmlns:p14="http://schemas.microsoft.com/office/powerpoint/2010/main" val="310747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143000" y="152400"/>
            <a:ext cx="67056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8610600" cy="28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57200" y="4876800"/>
            <a:ext cx="8382000" cy="914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The objective is to ensure that each work package has an unambiguous owner and that all team members have a clear understanding of their roles &amp; responsibilities</a:t>
            </a:r>
            <a:endParaRPr lang="en-US" dirty="0"/>
          </a:p>
        </p:txBody>
      </p:sp>
    </p:spTree>
    <p:extLst>
      <p:ext uri="{BB962C8B-B14F-4D97-AF65-F5344CB8AC3E}">
        <p14:creationId xmlns:p14="http://schemas.microsoft.com/office/powerpoint/2010/main" val="867362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37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23490823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grpSp>
        <p:nvGrpSpPr>
          <p:cNvPr id="3" name="Group 2"/>
          <p:cNvGrpSpPr/>
          <p:nvPr/>
        </p:nvGrpSpPr>
        <p:grpSpPr>
          <a:xfrm>
            <a:off x="221673" y="1143000"/>
            <a:ext cx="8783782" cy="1219200"/>
            <a:chOff x="228600" y="3366655"/>
            <a:chExt cx="8783782" cy="1219200"/>
          </a:xfrm>
        </p:grpSpPr>
        <p:sp>
          <p:nvSpPr>
            <p:cNvPr id="4" name="Rounded Rectangle 3"/>
            <p:cNvSpPr/>
            <p:nvPr/>
          </p:nvSpPr>
          <p:spPr>
            <a:xfrm>
              <a:off x="228600" y="3366655"/>
              <a:ext cx="2743200" cy="1143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smtClean="0"/>
                <a:t>Responsibility Assignment Matrix (RAM)</a:t>
              </a:r>
              <a:endParaRPr lang="en-US" sz="2400" b="1" dirty="0"/>
            </a:p>
          </p:txBody>
        </p:sp>
        <p:sp>
          <p:nvSpPr>
            <p:cNvPr id="5" name="Rectangle 4"/>
            <p:cNvSpPr/>
            <p:nvPr/>
          </p:nvSpPr>
          <p:spPr>
            <a:xfrm>
              <a:off x="3297382" y="3366655"/>
              <a:ext cx="5715000"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dirty="0" smtClean="0"/>
                <a:t>RAM is a grid that shows the project resources assigned to each work package. It links activities to resources in order to ensure that all work components are assigned to an individual or team </a:t>
              </a:r>
              <a:endParaRPr lang="en-US" dirty="0"/>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199" y="2971800"/>
            <a:ext cx="80818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2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4" name="Content Placeholder 3"/>
          <p:cNvSpPr>
            <a:spLocks noGrp="1"/>
          </p:cNvSpPr>
          <p:nvPr>
            <p:ph idx="1"/>
          </p:nvPr>
        </p:nvSpPr>
        <p:spPr>
          <a:xfrm>
            <a:off x="152400" y="1066800"/>
            <a:ext cx="8763000" cy="5562600"/>
          </a:xfrm>
        </p:spPr>
        <p:txBody>
          <a:bodyPr/>
          <a:lstStyle/>
          <a:p>
            <a:pPr marL="0" indent="0" algn="ctr">
              <a:buNone/>
            </a:pPr>
            <a:r>
              <a:rPr lang="en-US" dirty="0" smtClean="0"/>
              <a:t>Another variant can be </a:t>
            </a:r>
            <a:r>
              <a:rPr lang="en-US" b="1" dirty="0" smtClean="0"/>
              <a:t>LRC (Linear Responsibility Chart)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5" name="Rounded Rectangle 4"/>
          <p:cNvSpPr/>
          <p:nvPr/>
        </p:nvSpPr>
        <p:spPr>
          <a:xfrm>
            <a:off x="225136" y="2057400"/>
            <a:ext cx="8541327" cy="16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It focuses more on naming who is responsible for specified work units at the lower levels of all levels in WBS. As compare to RACI, it shows more of a degree of involvement.</a:t>
            </a:r>
            <a:endParaRPr lang="en-US" sz="2400" b="1" dirty="0"/>
          </a:p>
        </p:txBody>
      </p:sp>
    </p:spTree>
    <p:extLst>
      <p:ext uri="{BB962C8B-B14F-4D97-AF65-F5344CB8AC3E}">
        <p14:creationId xmlns:p14="http://schemas.microsoft.com/office/powerpoint/2010/main" val="2475613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01000" cy="57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143000" y="762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20666184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3000" y="15240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
        <p:nvSpPr>
          <p:cNvPr id="3" name="Rounded Rectangle 2"/>
          <p:cNvSpPr/>
          <p:nvPr/>
        </p:nvSpPr>
        <p:spPr>
          <a:xfrm>
            <a:off x="419100" y="1295400"/>
            <a:ext cx="8153400" cy="403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t>Resource Histogram </a:t>
            </a:r>
            <a:r>
              <a:rPr lang="en-US" sz="2000" dirty="0" smtClean="0"/>
              <a:t>is a tool that shows number of resources required or assigned over time to a project . </a:t>
            </a:r>
          </a:p>
          <a:p>
            <a:endParaRPr lang="en-US" sz="2000" dirty="0" smtClean="0"/>
          </a:p>
          <a:p>
            <a:pPr marL="342900" indent="-342900">
              <a:buFont typeface="Wingdings" pitchFamily="2" charset="2"/>
              <a:buChar char="Ø"/>
            </a:pPr>
            <a:r>
              <a:rPr lang="en-US" sz="2000" dirty="0" smtClean="0"/>
              <a:t>The vertical bars represent the number of people needed in each skill category and by stacking the columns , the total number of resources required for each period can be represented. </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This is a handy format to show various stakeholder groups resource views for the project</a:t>
            </a:r>
          </a:p>
          <a:p>
            <a:pPr marL="342900" indent="-342900">
              <a:buFont typeface="Wingdings" pitchFamily="2" charset="2"/>
              <a:buChar char="Ø"/>
            </a:pPr>
            <a:endParaRPr lang="en-US" sz="2000" dirty="0" smtClean="0"/>
          </a:p>
          <a:p>
            <a:pPr marL="342900" indent="-342900">
              <a:buFont typeface="Wingdings" pitchFamily="2" charset="2"/>
              <a:buChar char="Ø"/>
            </a:pPr>
            <a:r>
              <a:rPr lang="en-US" sz="2000" dirty="0" smtClean="0"/>
              <a:t>It can be used to compute the capacity shortages from planned versus available resources.</a:t>
            </a:r>
            <a:endParaRPr lang="en-US" sz="2000" dirty="0"/>
          </a:p>
        </p:txBody>
      </p:sp>
    </p:spTree>
    <p:extLst>
      <p:ext uri="{BB962C8B-B14F-4D97-AF65-F5344CB8AC3E}">
        <p14:creationId xmlns:p14="http://schemas.microsoft.com/office/powerpoint/2010/main" val="2178892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5562600" cy="239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381" y="3233364"/>
            <a:ext cx="5056910" cy="36246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143000" y="0"/>
            <a:ext cx="67056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b="1" dirty="0" smtClean="0"/>
              <a:t>Organization Chart &amp; Position Descriptions</a:t>
            </a:r>
            <a:endParaRPr lang="en-US" sz="2800" b="1" dirty="0"/>
          </a:p>
        </p:txBody>
      </p:sp>
    </p:spTree>
    <p:extLst>
      <p:ext uri="{BB962C8B-B14F-4D97-AF65-F5344CB8AC3E}">
        <p14:creationId xmlns:p14="http://schemas.microsoft.com/office/powerpoint/2010/main" val="1389146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1143000"/>
          </a:xfrm>
        </p:spPr>
        <p:txBody>
          <a:bodyPr>
            <a:normAutofit/>
          </a:bodyPr>
          <a:lstStyle/>
          <a:p>
            <a:r>
              <a:rPr lang="en-US" sz="3600" dirty="0" smtClean="0">
                <a:solidFill>
                  <a:schemeClr val="tx1"/>
                </a:solidFill>
              </a:rPr>
              <a:t>Sample Resource Histogram</a:t>
            </a:r>
          </a:p>
        </p:txBody>
      </p:sp>
      <p:sp>
        <p:nvSpPr>
          <p:cNvPr id="43013" name="Footer Placeholder 6"/>
          <p:cNvSpPr>
            <a:spLocks noGrp="1"/>
          </p:cNvSpPr>
          <p:nvPr>
            <p:ph type="ftr" sz="quarter" idx="10"/>
          </p:nvPr>
        </p:nvSpPr>
        <p:spPr bwMode="auto">
          <a:noFill/>
          <a:ln>
            <a:miter lim="800000"/>
            <a:headEnd/>
            <a:tailEnd/>
          </a:ln>
        </p:spPr>
        <p:txBody>
          <a:bodyPr/>
          <a:lstStyle/>
          <a:p>
            <a:pPr>
              <a:buFontTx/>
              <a:buNone/>
            </a:pPr>
            <a:r>
              <a:rPr lang="en-US" dirty="0"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0FB58D0B-65DB-4B3C-9292-8B6D37ED86F9}" type="slidenum">
              <a:rPr lang="en-US" smtClean="0"/>
              <a:pPr>
                <a:buFontTx/>
                <a:buNone/>
                <a:defRPr/>
              </a:pPr>
              <a:t>49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077199" cy="5251292"/>
          </a:xfrm>
          <a:prstGeom prst="rect">
            <a:avLst/>
          </a:prstGeom>
        </p:spPr>
      </p:pic>
    </p:spTree>
    <p:extLst>
      <p:ext uri="{BB962C8B-B14F-4D97-AF65-F5344CB8AC3E}">
        <p14:creationId xmlns:p14="http://schemas.microsoft.com/office/powerpoint/2010/main" val="272251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AU" sz="36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Types of Matrix Org</a:t>
            </a:r>
            <a:endParaRPr lang="en-AU" sz="36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en-AU" dirty="0"/>
              <a:t>Strong Matrix Structure</a:t>
            </a:r>
          </a:p>
          <a:p>
            <a:r>
              <a:rPr lang="en-AU" dirty="0"/>
              <a:t>Balanced Matrix Structure</a:t>
            </a:r>
          </a:p>
          <a:p>
            <a:r>
              <a:rPr lang="en-AU" dirty="0"/>
              <a:t>Weak Matrix Structure</a:t>
            </a:r>
          </a:p>
          <a:p>
            <a:endParaRPr lang="en-AU" dirty="0"/>
          </a:p>
        </p:txBody>
      </p:sp>
    </p:spTree>
    <p:extLst>
      <p:ext uri="{BB962C8B-B14F-4D97-AF65-F5344CB8AC3E}">
        <p14:creationId xmlns:p14="http://schemas.microsoft.com/office/powerpoint/2010/main" val="2343628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72" name="Rectangle 40"/>
          <p:cNvSpPr>
            <a:spLocks noGrp="1" noChangeArrowheads="1"/>
          </p:cNvSpPr>
          <p:nvPr>
            <p:ph type="title"/>
          </p:nvPr>
        </p:nvSpPr>
        <p:spPr>
          <a:xfrm>
            <a:off x="685800" y="228600"/>
            <a:ext cx="7772400" cy="889000"/>
          </a:xfrm>
          <a:noFill/>
          <a:ln>
            <a:solidFill>
              <a:schemeClr val="tx1"/>
            </a:solidFill>
            <a:miter lim="800000"/>
            <a:headEnd/>
            <a:tailEnd/>
          </a:ln>
        </p:spPr>
        <p:txBody>
          <a:bodyPr/>
          <a:lstStyle/>
          <a:p>
            <a:pPr eaLnBrk="1" hangingPunct="1">
              <a:defRPr/>
            </a:pPr>
            <a:r>
              <a:rPr lang="en-US" dirty="0" smtClean="0">
                <a:solidFill>
                  <a:schemeClr val="tx1"/>
                </a:solidFill>
                <a:effectLst/>
              </a:rPr>
              <a:t>A Simple Gantt Chart</a:t>
            </a:r>
          </a:p>
        </p:txBody>
      </p:sp>
      <p:grpSp>
        <p:nvGrpSpPr>
          <p:cNvPr id="69694" name="Group 62"/>
          <p:cNvGrpSpPr>
            <a:grpSpLocks/>
          </p:cNvGrpSpPr>
          <p:nvPr/>
        </p:nvGrpSpPr>
        <p:grpSpPr bwMode="auto">
          <a:xfrm>
            <a:off x="711200" y="2054225"/>
            <a:ext cx="7658100" cy="3660775"/>
            <a:chOff x="448" y="1294"/>
            <a:chExt cx="4824" cy="2306"/>
          </a:xfrm>
        </p:grpSpPr>
        <p:sp>
          <p:nvSpPr>
            <p:cNvPr id="11274" name="Rectangle 2"/>
            <p:cNvSpPr>
              <a:spLocks noChangeArrowheads="1"/>
            </p:cNvSpPr>
            <p:nvPr/>
          </p:nvSpPr>
          <p:spPr bwMode="auto">
            <a:xfrm>
              <a:off x="451" y="1294"/>
              <a:ext cx="4821" cy="2306"/>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Text Box 41"/>
            <p:cNvSpPr txBox="1">
              <a:spLocks noChangeArrowheads="1"/>
            </p:cNvSpPr>
            <p:nvPr/>
          </p:nvSpPr>
          <p:spPr bwMode="auto">
            <a:xfrm>
              <a:off x="1720" y="1314"/>
              <a:ext cx="34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gn="ctr"/>
              <a:r>
                <a:rPr lang="en-AU"/>
                <a:t>Time</a:t>
              </a:r>
            </a:p>
            <a:p>
              <a:pPr algn="ctr"/>
              <a:r>
                <a:rPr lang="en-AU"/>
                <a:t>J     F     M     A     M     J     J     A     S</a:t>
              </a:r>
            </a:p>
          </p:txBody>
        </p:sp>
        <p:sp>
          <p:nvSpPr>
            <p:cNvPr id="11276" name="Line 42"/>
            <p:cNvSpPr>
              <a:spLocks noChangeShapeType="1"/>
            </p:cNvSpPr>
            <p:nvPr/>
          </p:nvSpPr>
          <p:spPr bwMode="auto">
            <a:xfrm>
              <a:off x="2053"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7" name="Line 43"/>
            <p:cNvSpPr>
              <a:spLocks noChangeShapeType="1"/>
            </p:cNvSpPr>
            <p:nvPr/>
          </p:nvSpPr>
          <p:spPr bwMode="auto">
            <a:xfrm>
              <a:off x="2450"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8" name="Line 44"/>
            <p:cNvSpPr>
              <a:spLocks noChangeShapeType="1"/>
            </p:cNvSpPr>
            <p:nvPr/>
          </p:nvSpPr>
          <p:spPr bwMode="auto">
            <a:xfrm>
              <a:off x="2847"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79" name="Line 45"/>
            <p:cNvSpPr>
              <a:spLocks noChangeShapeType="1"/>
            </p:cNvSpPr>
            <p:nvPr/>
          </p:nvSpPr>
          <p:spPr bwMode="auto">
            <a:xfrm>
              <a:off x="3244"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0" name="Line 46"/>
            <p:cNvSpPr>
              <a:spLocks noChangeShapeType="1"/>
            </p:cNvSpPr>
            <p:nvPr/>
          </p:nvSpPr>
          <p:spPr bwMode="auto">
            <a:xfrm>
              <a:off x="3641"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1" name="Line 47"/>
            <p:cNvSpPr>
              <a:spLocks noChangeShapeType="1"/>
            </p:cNvSpPr>
            <p:nvPr/>
          </p:nvSpPr>
          <p:spPr bwMode="auto">
            <a:xfrm>
              <a:off x="4038"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2" name="Line 48"/>
            <p:cNvSpPr>
              <a:spLocks noChangeShapeType="1"/>
            </p:cNvSpPr>
            <p:nvPr/>
          </p:nvSpPr>
          <p:spPr bwMode="auto">
            <a:xfrm>
              <a:off x="4435"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3" name="Line 49"/>
            <p:cNvSpPr>
              <a:spLocks noChangeShapeType="1"/>
            </p:cNvSpPr>
            <p:nvPr/>
          </p:nvSpPr>
          <p:spPr bwMode="auto">
            <a:xfrm>
              <a:off x="1656"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4" name="Line 50"/>
            <p:cNvSpPr>
              <a:spLocks noChangeShapeType="1"/>
            </p:cNvSpPr>
            <p:nvPr/>
          </p:nvSpPr>
          <p:spPr bwMode="auto">
            <a:xfrm>
              <a:off x="4832" y="1568"/>
              <a:ext cx="0" cy="20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5" name="Line 51"/>
            <p:cNvSpPr>
              <a:spLocks noChangeShapeType="1"/>
            </p:cNvSpPr>
            <p:nvPr/>
          </p:nvSpPr>
          <p:spPr bwMode="auto">
            <a:xfrm>
              <a:off x="448" y="1848"/>
              <a:ext cx="48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1286" name="Text Box 54"/>
            <p:cNvSpPr txBox="1">
              <a:spLocks noChangeArrowheads="1"/>
            </p:cNvSpPr>
            <p:nvPr/>
          </p:nvSpPr>
          <p:spPr bwMode="auto">
            <a:xfrm>
              <a:off x="494" y="1896"/>
              <a:ext cx="1129" cy="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i="1">
                  <a:solidFill>
                    <a:schemeClr val="tx1"/>
                  </a:solidFill>
                  <a:latin typeface="Arial" charset="0"/>
                </a:defRPr>
              </a:lvl1pPr>
              <a:lvl2pPr marL="742950" indent="-285750">
                <a:defRPr sz="2400" b="1" i="1">
                  <a:solidFill>
                    <a:schemeClr val="tx1"/>
                  </a:solidFill>
                  <a:latin typeface="Arial" charset="0"/>
                </a:defRPr>
              </a:lvl2pPr>
              <a:lvl3pPr marL="1143000" indent="-228600">
                <a:defRPr sz="2400" b="1" i="1">
                  <a:solidFill>
                    <a:schemeClr val="tx1"/>
                  </a:solidFill>
                  <a:latin typeface="Arial" charset="0"/>
                </a:defRPr>
              </a:lvl3pPr>
              <a:lvl4pPr marL="1600200" indent="-228600">
                <a:defRPr sz="2400" b="1" i="1">
                  <a:solidFill>
                    <a:schemeClr val="tx1"/>
                  </a:solidFill>
                  <a:latin typeface="Arial" charset="0"/>
                </a:defRPr>
              </a:lvl4pPr>
              <a:lvl5pPr marL="2057400" indent="-228600">
                <a:defRPr sz="2400" b="1" i="1">
                  <a:solidFill>
                    <a:schemeClr val="tx1"/>
                  </a:solidFill>
                  <a:latin typeface="Arial" charset="0"/>
                </a:defRPr>
              </a:lvl5pPr>
              <a:lvl6pPr marL="2514600" indent="-228600" eaLnBrk="0" fontAlgn="base" hangingPunct="0">
                <a:spcBef>
                  <a:spcPct val="0"/>
                </a:spcBef>
                <a:spcAft>
                  <a:spcPct val="0"/>
                </a:spcAft>
                <a:defRPr sz="2400" b="1" i="1">
                  <a:solidFill>
                    <a:schemeClr val="tx1"/>
                  </a:solidFill>
                  <a:latin typeface="Arial" charset="0"/>
                </a:defRPr>
              </a:lvl6pPr>
              <a:lvl7pPr marL="2971800" indent="-228600" eaLnBrk="0" fontAlgn="base" hangingPunct="0">
                <a:spcBef>
                  <a:spcPct val="0"/>
                </a:spcBef>
                <a:spcAft>
                  <a:spcPct val="0"/>
                </a:spcAft>
                <a:defRPr sz="2400" b="1" i="1">
                  <a:solidFill>
                    <a:schemeClr val="tx1"/>
                  </a:solidFill>
                  <a:latin typeface="Arial" charset="0"/>
                </a:defRPr>
              </a:lvl7pPr>
              <a:lvl8pPr marL="3429000" indent="-228600" eaLnBrk="0" fontAlgn="base" hangingPunct="0">
                <a:spcBef>
                  <a:spcPct val="0"/>
                </a:spcBef>
                <a:spcAft>
                  <a:spcPct val="0"/>
                </a:spcAft>
                <a:defRPr sz="2400" b="1" i="1">
                  <a:solidFill>
                    <a:schemeClr val="tx1"/>
                  </a:solidFill>
                  <a:latin typeface="Arial" charset="0"/>
                </a:defRPr>
              </a:lvl8pPr>
              <a:lvl9pPr marL="3886200" indent="-228600" eaLnBrk="0" fontAlgn="base" hangingPunct="0">
                <a:spcBef>
                  <a:spcPct val="0"/>
                </a:spcBef>
                <a:spcAft>
                  <a:spcPct val="0"/>
                </a:spcAft>
                <a:defRPr sz="2400" b="1" i="1">
                  <a:solidFill>
                    <a:schemeClr val="tx1"/>
                  </a:solidFill>
                  <a:latin typeface="Arial" charset="0"/>
                </a:defRPr>
              </a:lvl9pPr>
            </a:lstStyle>
            <a:p>
              <a:pPr>
                <a:lnSpc>
                  <a:spcPct val="135000"/>
                </a:lnSpc>
              </a:pPr>
              <a:r>
                <a:rPr lang="en-AU"/>
                <a:t>Design</a:t>
              </a:r>
            </a:p>
            <a:p>
              <a:pPr>
                <a:lnSpc>
                  <a:spcPct val="135000"/>
                </a:lnSpc>
              </a:pPr>
              <a:r>
                <a:rPr lang="en-AU"/>
                <a:t>Prototype</a:t>
              </a:r>
            </a:p>
            <a:p>
              <a:pPr>
                <a:lnSpc>
                  <a:spcPct val="135000"/>
                </a:lnSpc>
              </a:pPr>
              <a:r>
                <a:rPr lang="en-AU"/>
                <a:t>Test</a:t>
              </a:r>
            </a:p>
            <a:p>
              <a:pPr>
                <a:lnSpc>
                  <a:spcPct val="135000"/>
                </a:lnSpc>
              </a:pPr>
              <a:r>
                <a:rPr lang="en-AU"/>
                <a:t>Revise</a:t>
              </a:r>
            </a:p>
            <a:p>
              <a:pPr>
                <a:lnSpc>
                  <a:spcPct val="135000"/>
                </a:lnSpc>
              </a:pPr>
              <a:r>
                <a:rPr lang="en-AU"/>
                <a:t>Production</a:t>
              </a:r>
            </a:p>
          </p:txBody>
        </p:sp>
      </p:grpSp>
      <p:grpSp>
        <p:nvGrpSpPr>
          <p:cNvPr id="69693" name="Group 61"/>
          <p:cNvGrpSpPr>
            <a:grpSpLocks/>
          </p:cNvGrpSpPr>
          <p:nvPr/>
        </p:nvGrpSpPr>
        <p:grpSpPr bwMode="auto">
          <a:xfrm>
            <a:off x="2844800" y="3219450"/>
            <a:ext cx="5270500" cy="2228850"/>
            <a:chOff x="1792" y="2028"/>
            <a:chExt cx="3320" cy="1404"/>
          </a:xfrm>
        </p:grpSpPr>
        <p:sp>
          <p:nvSpPr>
            <p:cNvPr id="11269" name="Rectangle 55"/>
            <p:cNvSpPr>
              <a:spLocks noChangeArrowheads="1"/>
            </p:cNvSpPr>
            <p:nvPr/>
          </p:nvSpPr>
          <p:spPr bwMode="auto">
            <a:xfrm>
              <a:off x="1792" y="2028"/>
              <a:ext cx="207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56"/>
            <p:cNvSpPr>
              <a:spLocks noChangeArrowheads="1"/>
            </p:cNvSpPr>
            <p:nvPr/>
          </p:nvSpPr>
          <p:spPr bwMode="auto">
            <a:xfrm>
              <a:off x="2504" y="2336"/>
              <a:ext cx="688"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57"/>
            <p:cNvSpPr>
              <a:spLocks noChangeArrowheads="1"/>
            </p:cNvSpPr>
            <p:nvPr/>
          </p:nvSpPr>
          <p:spPr bwMode="auto">
            <a:xfrm>
              <a:off x="2952" y="2648"/>
              <a:ext cx="840"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58"/>
            <p:cNvSpPr>
              <a:spLocks noChangeArrowheads="1"/>
            </p:cNvSpPr>
            <p:nvPr/>
          </p:nvSpPr>
          <p:spPr bwMode="auto">
            <a:xfrm>
              <a:off x="3072" y="2944"/>
              <a:ext cx="892"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59"/>
            <p:cNvSpPr>
              <a:spLocks noChangeArrowheads="1"/>
            </p:cNvSpPr>
            <p:nvPr/>
          </p:nvSpPr>
          <p:spPr bwMode="auto">
            <a:xfrm>
              <a:off x="3776" y="3264"/>
              <a:ext cx="1336" cy="16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71390988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9694"/>
                                        </p:tgtEl>
                                        <p:attrNameLst>
                                          <p:attrName>style.visibility</p:attrName>
                                        </p:attrNameLst>
                                      </p:cBhvr>
                                      <p:to>
                                        <p:strVal val="visible"/>
                                      </p:to>
                                    </p:set>
                                    <p:animEffect transition="in" filter="strips(downRight)">
                                      <p:cBhvr>
                                        <p:cTn id="7" dur="1000"/>
                                        <p:tgtEl>
                                          <p:spTgt spid="69694"/>
                                        </p:tgtEl>
                                      </p:cBhvr>
                                    </p:animEffect>
                                  </p:childTnLst>
                                </p:cTn>
                              </p:par>
                              <p:par>
                                <p:cTn id="8" presetID="22" presetClass="entr" presetSubtype="8" fill="hold" nodeType="withEffect">
                                  <p:stCondLst>
                                    <p:cond delay="0"/>
                                  </p:stCondLst>
                                  <p:childTnLst>
                                    <p:set>
                                      <p:cBhvr>
                                        <p:cTn id="9" dur="1" fill="hold">
                                          <p:stCondLst>
                                            <p:cond delay="0"/>
                                          </p:stCondLst>
                                        </p:cTn>
                                        <p:tgtEl>
                                          <p:spTgt spid="69693"/>
                                        </p:tgtEl>
                                        <p:attrNameLst>
                                          <p:attrName>style.visibility</p:attrName>
                                        </p:attrNameLst>
                                      </p:cBhvr>
                                      <p:to>
                                        <p:strVal val="visible"/>
                                      </p:to>
                                    </p:set>
                                    <p:animEffect transition="in" filter="wipe(left)">
                                      <p:cBhvr>
                                        <p:cTn id="10" dur="1000"/>
                                        <p:tgtEl>
                                          <p:spTgt spid="69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800" b="1" u="sng" dirty="0" smtClean="0"/>
              <a:t>Types of Teams</a:t>
            </a:r>
          </a:p>
          <a:p>
            <a:pPr marL="457200" lvl="1" indent="-228600">
              <a:lnSpc>
                <a:spcPct val="170000"/>
              </a:lnSpc>
            </a:pPr>
            <a:r>
              <a:rPr lang="en-US" sz="1600" b="1" dirty="0" smtClean="0"/>
              <a:t>Dedicated</a:t>
            </a:r>
            <a:r>
              <a:rPr lang="en-US" sz="1600" dirty="0" smtClean="0"/>
              <a:t>, Most of team members work full time, easiest team to work,  member can dedicate  of the energy to work, most common in </a:t>
            </a:r>
            <a:r>
              <a:rPr lang="en-US" sz="1600" dirty="0" err="1" smtClean="0"/>
              <a:t>projectized</a:t>
            </a:r>
            <a:r>
              <a:rPr lang="en-US" sz="1600" dirty="0" smtClean="0"/>
              <a:t> org, found in matrix, least likely in functional org</a:t>
            </a:r>
          </a:p>
          <a:p>
            <a:pPr marL="457200" lvl="1" indent="-228600">
              <a:lnSpc>
                <a:spcPct val="170000"/>
              </a:lnSpc>
            </a:pPr>
            <a:r>
              <a:rPr lang="en-US" sz="1600" b="1" dirty="0" smtClean="0"/>
              <a:t>Part-time,</a:t>
            </a:r>
            <a:r>
              <a:rPr lang="en-US" sz="1600" dirty="0" smtClean="0"/>
              <a:t> spend part of time, also working on other projects or non project work, most often seen in functional and matrix org</a:t>
            </a:r>
            <a:endParaRPr lang="en-US" sz="1600" b="1" dirty="0" smtClean="0"/>
          </a:p>
          <a:p>
            <a:pPr marL="457200" lvl="1" indent="-228600">
              <a:lnSpc>
                <a:spcPct val="170000"/>
              </a:lnSpc>
            </a:pPr>
            <a:r>
              <a:rPr lang="en-US" sz="1600" b="1" dirty="0" smtClean="0"/>
              <a:t>Partnership</a:t>
            </a:r>
            <a:r>
              <a:rPr lang="en-US" sz="1600" dirty="0" smtClean="0"/>
              <a:t>, where several org undertake project, saving of cost but difficult to manage</a:t>
            </a:r>
          </a:p>
          <a:p>
            <a:pPr marL="457200" lvl="1" indent="-228600">
              <a:lnSpc>
                <a:spcPct val="170000"/>
              </a:lnSpc>
            </a:pPr>
            <a:r>
              <a:rPr lang="en-US" sz="1600" b="1" dirty="0" smtClean="0"/>
              <a:t>Virtual,</a:t>
            </a:r>
            <a:r>
              <a:rPr lang="en-US" sz="1600" dirty="0" smtClean="0"/>
              <a:t> multiple organization or offices involved, geographical distance necessitate v teams</a:t>
            </a:r>
            <a:endParaRPr lang="en-US" sz="1600" b="1" dirty="0" smtClean="0"/>
          </a:p>
          <a:p>
            <a:pPr lvl="1"/>
            <a:endParaRPr lang="en-US" sz="1600" dirty="0" smtClean="0"/>
          </a:p>
          <a:p>
            <a:r>
              <a:rPr lang="en-US" sz="1600" dirty="0" smtClean="0"/>
              <a:t>Avoiding Pitfalls</a:t>
            </a:r>
          </a:p>
          <a:p>
            <a:pPr lvl="1">
              <a:lnSpc>
                <a:spcPct val="170000"/>
              </a:lnSpc>
            </a:pPr>
            <a:r>
              <a:rPr lang="en-US" sz="1600" b="1" dirty="0" smtClean="0"/>
              <a:t>Halo Effect</a:t>
            </a:r>
            <a:r>
              <a:rPr lang="en-US" sz="1600" dirty="0" smtClean="0"/>
              <a:t>, </a:t>
            </a:r>
            <a:r>
              <a:rPr lang="en-US" sz="1600" dirty="0"/>
              <a:t>Halo effect is </a:t>
            </a:r>
            <a:r>
              <a:rPr lang="en-US" sz="1600" dirty="0" smtClean="0"/>
              <a:t>a </a:t>
            </a:r>
            <a:r>
              <a:rPr lang="en-US" sz="1600" dirty="0"/>
              <a:t>concept of unconscious </a:t>
            </a:r>
            <a:r>
              <a:rPr lang="en-US" sz="1600" dirty="0" smtClean="0"/>
              <a:t>judgment, it is a</a:t>
            </a:r>
            <a:r>
              <a:rPr lang="en-US" sz="1600" dirty="0"/>
              <a:t> </a:t>
            </a:r>
            <a:r>
              <a:rPr lang="en-US" sz="1600" dirty="0" smtClean="0"/>
              <a:t>biased Approach in </a:t>
            </a:r>
            <a:r>
              <a:rPr lang="en-US" sz="1600" dirty="0"/>
              <a:t>which an observer's overall </a:t>
            </a:r>
            <a:r>
              <a:rPr lang="en-US" sz="1600" dirty="0" smtClean="0"/>
              <a:t>impression of some thing. Its works </a:t>
            </a:r>
            <a:r>
              <a:rPr lang="en-US" sz="1600" dirty="0"/>
              <a:t>in both positive and negative directions</a:t>
            </a:r>
            <a:endParaRPr lang="en-US" sz="1600" dirty="0" smtClean="0"/>
          </a:p>
          <a:p>
            <a:pPr lvl="1">
              <a:lnSpc>
                <a:spcPct val="170000"/>
              </a:lnSpc>
            </a:pPr>
            <a:r>
              <a:rPr lang="en-US" sz="1600" dirty="0" smtClean="0"/>
              <a:t>Acquire Project Team = Acquire Final Project Team</a:t>
            </a:r>
          </a:p>
          <a:p>
            <a:pPr lvl="1">
              <a:lnSpc>
                <a:spcPct val="170000"/>
              </a:lnSpc>
            </a:pPr>
            <a:r>
              <a:rPr lang="en-US" sz="1600" dirty="0" smtClean="0"/>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733897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800" b="1" u="sng" dirty="0" smtClean="0"/>
              <a:t>Types of Teams</a:t>
            </a:r>
          </a:p>
          <a:p>
            <a:pPr marL="457200" lvl="1" indent="-228600">
              <a:lnSpc>
                <a:spcPct val="170000"/>
              </a:lnSpc>
            </a:pPr>
            <a:r>
              <a:rPr lang="en-US" sz="1600" b="1" dirty="0" smtClean="0"/>
              <a:t>Dedicated</a:t>
            </a:r>
            <a:r>
              <a:rPr lang="en-US" sz="1600" dirty="0" smtClean="0"/>
              <a:t>, Most of team members work full time, easiest team to work,  member can dedicate  of the energy to work, most common in </a:t>
            </a:r>
            <a:r>
              <a:rPr lang="en-US" sz="1600" dirty="0" err="1" smtClean="0"/>
              <a:t>projectized</a:t>
            </a:r>
            <a:r>
              <a:rPr lang="en-US" sz="1600" dirty="0" smtClean="0"/>
              <a:t> org, found in matrix, least likely in functional org</a:t>
            </a:r>
          </a:p>
          <a:p>
            <a:pPr marL="457200" lvl="1" indent="-228600">
              <a:lnSpc>
                <a:spcPct val="170000"/>
              </a:lnSpc>
            </a:pPr>
            <a:r>
              <a:rPr lang="en-US" sz="1600" b="1" dirty="0" smtClean="0"/>
              <a:t>Part-time,</a:t>
            </a:r>
            <a:r>
              <a:rPr lang="en-US" sz="1600" dirty="0" smtClean="0"/>
              <a:t> spend part of time, also working on other projects or non project work, most often seen in functional and matrix org</a:t>
            </a:r>
            <a:endParaRPr lang="en-US" sz="1600" b="1" dirty="0" smtClean="0"/>
          </a:p>
          <a:p>
            <a:pPr marL="457200" lvl="1" indent="-228600">
              <a:lnSpc>
                <a:spcPct val="170000"/>
              </a:lnSpc>
            </a:pPr>
            <a:r>
              <a:rPr lang="en-US" sz="1600" b="1" dirty="0" smtClean="0"/>
              <a:t>Partnership</a:t>
            </a:r>
            <a:r>
              <a:rPr lang="en-US" sz="1600" dirty="0" smtClean="0"/>
              <a:t>, where several org undertake project, saving of cost but difficult to manage</a:t>
            </a:r>
          </a:p>
          <a:p>
            <a:pPr marL="457200" lvl="1" indent="-228600">
              <a:lnSpc>
                <a:spcPct val="170000"/>
              </a:lnSpc>
            </a:pPr>
            <a:r>
              <a:rPr lang="en-US" sz="1600" b="1" dirty="0" smtClean="0"/>
              <a:t>Virtual,</a:t>
            </a:r>
            <a:r>
              <a:rPr lang="en-US" sz="1600" dirty="0" smtClean="0"/>
              <a:t> multiple organization or offices involved, geographical distance necessitate v teams</a:t>
            </a:r>
            <a:endParaRPr lang="en-US" sz="1600" b="1" dirty="0" smtClean="0"/>
          </a:p>
          <a:p>
            <a:pPr lvl="1"/>
            <a:endParaRPr lang="en-US" sz="1600" dirty="0" smtClean="0"/>
          </a:p>
          <a:p>
            <a:r>
              <a:rPr lang="en-US" sz="1600" dirty="0" smtClean="0"/>
              <a:t>Avoiding Pitfalls</a:t>
            </a:r>
          </a:p>
          <a:p>
            <a:pPr lvl="1">
              <a:lnSpc>
                <a:spcPct val="170000"/>
              </a:lnSpc>
            </a:pPr>
            <a:r>
              <a:rPr lang="en-US" sz="1600" b="1" dirty="0" smtClean="0"/>
              <a:t>Halo Effect</a:t>
            </a:r>
            <a:r>
              <a:rPr lang="en-US" sz="1600" dirty="0" smtClean="0"/>
              <a:t>, </a:t>
            </a:r>
            <a:r>
              <a:rPr lang="en-US" sz="1600" dirty="0"/>
              <a:t>Halo effect is </a:t>
            </a:r>
            <a:r>
              <a:rPr lang="en-US" sz="1600" dirty="0" smtClean="0"/>
              <a:t>a </a:t>
            </a:r>
            <a:r>
              <a:rPr lang="en-US" sz="1600" dirty="0"/>
              <a:t>concept of unconscious </a:t>
            </a:r>
            <a:r>
              <a:rPr lang="en-US" sz="1600" dirty="0" smtClean="0"/>
              <a:t>judgment, it is a</a:t>
            </a:r>
            <a:r>
              <a:rPr lang="en-US" sz="1600" dirty="0"/>
              <a:t> </a:t>
            </a:r>
            <a:r>
              <a:rPr lang="en-US" sz="1600" dirty="0" smtClean="0"/>
              <a:t>biased Approach in </a:t>
            </a:r>
            <a:r>
              <a:rPr lang="en-US" sz="1600" dirty="0"/>
              <a:t>which an observer's overall </a:t>
            </a:r>
            <a:r>
              <a:rPr lang="en-US" sz="1600" dirty="0" smtClean="0"/>
              <a:t>impression of some thing. Its works </a:t>
            </a:r>
            <a:r>
              <a:rPr lang="en-US" sz="1600" dirty="0"/>
              <a:t>in both positive and negative directions</a:t>
            </a:r>
            <a:endParaRPr lang="en-US" sz="1600" dirty="0" smtClean="0"/>
          </a:p>
          <a:p>
            <a:pPr lvl="1">
              <a:lnSpc>
                <a:spcPct val="170000"/>
              </a:lnSpc>
            </a:pPr>
            <a:r>
              <a:rPr lang="en-US" sz="1600" dirty="0" smtClean="0"/>
              <a:t>Acquire Project Team = Acquire Final Project Team</a:t>
            </a:r>
          </a:p>
          <a:p>
            <a:pPr lvl="1">
              <a:lnSpc>
                <a:spcPct val="170000"/>
              </a:lnSpc>
            </a:pPr>
            <a:r>
              <a:rPr lang="en-US" sz="1600" dirty="0" smtClean="0"/>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686932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8D33A-42DF-4ABF-8866-9FDA9134D609}" type="slidenum">
              <a:rPr lang="en-US" sz="1400" smtClean="0"/>
              <a:pPr eaLnBrk="1" hangingPunct="1"/>
              <a:t>53</a:t>
            </a:fld>
            <a:endParaRPr lang="en-US" sz="1400" smtClean="0"/>
          </a:p>
        </p:txBody>
      </p:sp>
      <p:sp>
        <p:nvSpPr>
          <p:cNvPr id="41989" name="Rectangle 3"/>
          <p:cNvSpPr>
            <a:spLocks noGrp="1" noChangeArrowheads="1"/>
          </p:cNvSpPr>
          <p:nvPr>
            <p:ph type="body" idx="1"/>
          </p:nvPr>
        </p:nvSpPr>
        <p:spPr>
          <a:xfrm>
            <a:off x="381000" y="1524000"/>
            <a:ext cx="8458200" cy="4343400"/>
          </a:xfrm>
        </p:spPr>
        <p:txBody>
          <a:bodyPr>
            <a:normAutofit fontScale="92500" lnSpcReduction="10000"/>
          </a:bodyPr>
          <a:lstStyle/>
          <a:p>
            <a:pPr algn="just" eaLnBrk="1" hangingPunct="1"/>
            <a:r>
              <a:rPr lang="en-US" dirty="0" smtClean="0"/>
              <a:t>Acquiring qualified/Talented people for teams is crucial.</a:t>
            </a:r>
          </a:p>
          <a:p>
            <a:pPr algn="just" eaLnBrk="1" hangingPunct="1"/>
            <a:r>
              <a:rPr lang="en-US" dirty="0" smtClean="0"/>
              <a:t>Staffing plans and good hiring procedures are important, as are incentives for recruiting and retention.</a:t>
            </a:r>
          </a:p>
          <a:p>
            <a:pPr lvl="1" algn="just" eaLnBrk="1" hangingPunct="1"/>
            <a:r>
              <a:rPr lang="en-US" dirty="0" smtClean="0"/>
              <a:t>Some companies give their employees cash rewards for every hour that a new person who they helped hire works.</a:t>
            </a:r>
          </a:p>
          <a:p>
            <a:pPr lvl="1" algn="just" eaLnBrk="1" hangingPunct="1"/>
            <a:r>
              <a:rPr lang="en-US" dirty="0" smtClean="0"/>
              <a:t>Some organizations allow people to work from home as an incentive.</a:t>
            </a:r>
          </a:p>
        </p:txBody>
      </p:sp>
      <p:sp>
        <p:nvSpPr>
          <p:cNvPr id="6" name="Rectangle 5"/>
          <p:cNvSpPr/>
          <p:nvPr/>
        </p:nvSpPr>
        <p:spPr>
          <a:xfrm>
            <a:off x="-51515" y="0"/>
            <a:ext cx="91440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26648695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089637-A739-4C94-AB0A-115776DF01AF}" type="slidenum">
              <a:rPr lang="en-US" sz="1400" smtClean="0"/>
              <a:pPr eaLnBrk="1" hangingPunct="1"/>
              <a:t>54</a:t>
            </a:fld>
            <a:endParaRPr lang="en-US" sz="1400" smtClean="0"/>
          </a:p>
        </p:txBody>
      </p:sp>
      <p:sp>
        <p:nvSpPr>
          <p:cNvPr id="43012" name="Rectangle 2"/>
          <p:cNvSpPr>
            <a:spLocks noGrp="1" noChangeArrowheads="1"/>
          </p:cNvSpPr>
          <p:nvPr>
            <p:ph type="title"/>
          </p:nvPr>
        </p:nvSpPr>
        <p:spPr>
          <a:xfrm>
            <a:off x="457200" y="609600"/>
            <a:ext cx="8229600" cy="1143000"/>
          </a:xfrm>
        </p:spPr>
        <p:txBody>
          <a:bodyPr>
            <a:normAutofit/>
          </a:bodyPr>
          <a:lstStyle/>
          <a:p>
            <a:pPr eaLnBrk="1" hangingPunct="1"/>
            <a:r>
              <a:rPr lang="en-US" sz="2400" b="1" dirty="0" smtClean="0">
                <a:latin typeface="Arial" pitchFamily="34" charset="0"/>
                <a:cs typeface="Arial" pitchFamily="34" charset="0"/>
              </a:rPr>
              <a:t>Acquire HR as People Leave Jobs!</a:t>
            </a:r>
          </a:p>
        </p:txBody>
      </p:sp>
      <p:sp>
        <p:nvSpPr>
          <p:cNvPr id="43013" name="Rectangle 3"/>
          <p:cNvSpPr>
            <a:spLocks noGrp="1" noChangeArrowheads="1"/>
          </p:cNvSpPr>
          <p:nvPr>
            <p:ph type="body" idx="1"/>
          </p:nvPr>
        </p:nvSpPr>
        <p:spPr/>
        <p:txBody>
          <a:bodyPr>
            <a:normAutofit fontScale="92500" lnSpcReduction="10000"/>
          </a:bodyPr>
          <a:lstStyle/>
          <a:p>
            <a:pPr eaLnBrk="1" hangingPunct="1">
              <a:spcBef>
                <a:spcPct val="100000"/>
              </a:spcBef>
            </a:pPr>
            <a:r>
              <a:rPr lang="en-US" dirty="0" smtClean="0"/>
              <a:t>They feel they do not make a difference.</a:t>
            </a:r>
          </a:p>
          <a:p>
            <a:pPr eaLnBrk="1" hangingPunct="1">
              <a:spcBef>
                <a:spcPct val="100000"/>
              </a:spcBef>
            </a:pPr>
            <a:r>
              <a:rPr lang="en-US" dirty="0" smtClean="0"/>
              <a:t>They do not get proper recognition.</a:t>
            </a:r>
          </a:p>
          <a:p>
            <a:pPr eaLnBrk="1" hangingPunct="1">
              <a:spcBef>
                <a:spcPct val="100000"/>
              </a:spcBef>
            </a:pPr>
            <a:r>
              <a:rPr lang="en-US" dirty="0" smtClean="0"/>
              <a:t>They are not learning anything new or growing as a person.</a:t>
            </a:r>
          </a:p>
          <a:p>
            <a:pPr eaLnBrk="1" hangingPunct="1">
              <a:spcBef>
                <a:spcPct val="100000"/>
              </a:spcBef>
            </a:pPr>
            <a:r>
              <a:rPr lang="en-US" dirty="0" smtClean="0"/>
              <a:t>They do not like their coworkers.</a:t>
            </a:r>
          </a:p>
          <a:p>
            <a:pPr eaLnBrk="1" hangingPunct="1">
              <a:spcBef>
                <a:spcPct val="100000"/>
              </a:spcBef>
            </a:pPr>
            <a:r>
              <a:rPr lang="en-US" dirty="0" smtClean="0"/>
              <a:t>They want to earn more money.</a:t>
            </a:r>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20207757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7422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01B8DE2-37A8-4A8E-BF71-6270D430F22D}" type="slidenum">
              <a:rPr lang="en-US" smtClean="0"/>
              <a:t>55</a:t>
            </a:fld>
            <a:endParaRPr lang="en-US"/>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3116839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8305800" cy="612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56</a:t>
            </a:fld>
            <a:endParaRPr lang="en-US"/>
          </a:p>
        </p:txBody>
      </p:sp>
    </p:spTree>
    <p:extLst>
      <p:ext uri="{BB962C8B-B14F-4D97-AF65-F5344CB8AC3E}">
        <p14:creationId xmlns:p14="http://schemas.microsoft.com/office/powerpoint/2010/main" val="3935333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a:solidFill>
            <a:schemeClr val="accent1"/>
          </a:solidFill>
        </p:spPr>
        <p:txBody>
          <a:bodyPr>
            <a:noAutofit/>
          </a:bodyPr>
          <a:lstStyle/>
          <a:p>
            <a:r>
              <a:rPr lang="en-US" sz="3200" dirty="0" smtClean="0"/>
              <a:t>Acquire Project Team – Overview (Cont’d…)</a:t>
            </a:r>
            <a:endParaRPr lang="en-US" sz="3200" dirty="0"/>
          </a:p>
        </p:txBody>
      </p:sp>
      <p:sp>
        <p:nvSpPr>
          <p:cNvPr id="3" name="Content Placeholder 2"/>
          <p:cNvSpPr>
            <a:spLocks noGrp="1"/>
          </p:cNvSpPr>
          <p:nvPr>
            <p:ph idx="1"/>
          </p:nvPr>
        </p:nvSpPr>
        <p:spPr>
          <a:xfrm>
            <a:off x="228600" y="914400"/>
            <a:ext cx="8839200" cy="5807075"/>
          </a:xfrm>
        </p:spPr>
        <p:txBody>
          <a:bodyPr>
            <a:noAutofit/>
          </a:bodyPr>
          <a:lstStyle/>
          <a:p>
            <a:r>
              <a:rPr lang="en-US" sz="1400" b="1" u="sng" dirty="0" smtClean="0">
                <a:latin typeface="Arial" pitchFamily="34" charset="0"/>
                <a:cs typeface="Arial" pitchFamily="34" charset="0"/>
              </a:rPr>
              <a:t>Types of Teams</a:t>
            </a:r>
          </a:p>
          <a:p>
            <a:pPr marL="457200" lvl="1" indent="-228600">
              <a:lnSpc>
                <a:spcPct val="170000"/>
              </a:lnSpc>
            </a:pPr>
            <a:r>
              <a:rPr lang="en-US" sz="1400" b="1" dirty="0" smtClean="0">
                <a:latin typeface="Arial" pitchFamily="34" charset="0"/>
                <a:cs typeface="Arial" pitchFamily="34" charset="0"/>
              </a:rPr>
              <a:t>Dedicated</a:t>
            </a:r>
            <a:r>
              <a:rPr lang="en-US" sz="1400" dirty="0" smtClean="0">
                <a:latin typeface="Arial" pitchFamily="34" charset="0"/>
                <a:cs typeface="Arial" pitchFamily="34" charset="0"/>
              </a:rPr>
              <a:t>, Most of team members work full time, easiest team to work,  member can dedicate  of the energy to work, most common in </a:t>
            </a:r>
            <a:r>
              <a:rPr lang="en-US" sz="1400" dirty="0" err="1" smtClean="0">
                <a:latin typeface="Arial" pitchFamily="34" charset="0"/>
                <a:cs typeface="Arial" pitchFamily="34" charset="0"/>
              </a:rPr>
              <a:t>projectized</a:t>
            </a:r>
            <a:r>
              <a:rPr lang="en-US" sz="1400" dirty="0" smtClean="0">
                <a:latin typeface="Arial" pitchFamily="34" charset="0"/>
                <a:cs typeface="Arial" pitchFamily="34" charset="0"/>
              </a:rPr>
              <a:t> org, found in matrix, least likely in functional org</a:t>
            </a:r>
          </a:p>
          <a:p>
            <a:pPr marL="457200" lvl="1" indent="-228600">
              <a:lnSpc>
                <a:spcPct val="170000"/>
              </a:lnSpc>
            </a:pPr>
            <a:r>
              <a:rPr lang="en-US" sz="1400" b="1" dirty="0" smtClean="0">
                <a:latin typeface="Arial" pitchFamily="34" charset="0"/>
                <a:cs typeface="Arial" pitchFamily="34" charset="0"/>
              </a:rPr>
              <a:t>Part-time,</a:t>
            </a:r>
            <a:r>
              <a:rPr lang="en-US" sz="1400" dirty="0" smtClean="0">
                <a:latin typeface="Arial" pitchFamily="34" charset="0"/>
                <a:cs typeface="Arial" pitchFamily="34" charset="0"/>
              </a:rPr>
              <a:t> spend part of time, also working on other projects or non project work, most often seen in functional and matrix org</a:t>
            </a:r>
            <a:endParaRPr lang="en-US" sz="1400" b="1" dirty="0" smtClean="0">
              <a:latin typeface="Arial" pitchFamily="34" charset="0"/>
              <a:cs typeface="Arial" pitchFamily="34" charset="0"/>
            </a:endParaRPr>
          </a:p>
          <a:p>
            <a:pPr marL="457200" lvl="1" indent="-228600">
              <a:lnSpc>
                <a:spcPct val="170000"/>
              </a:lnSpc>
            </a:pPr>
            <a:r>
              <a:rPr lang="en-US" sz="1400" b="1" dirty="0" smtClean="0">
                <a:latin typeface="Arial" pitchFamily="34" charset="0"/>
                <a:cs typeface="Arial" pitchFamily="34" charset="0"/>
              </a:rPr>
              <a:t>Partnership</a:t>
            </a:r>
            <a:r>
              <a:rPr lang="en-US" sz="1400" dirty="0" smtClean="0">
                <a:latin typeface="Arial" pitchFamily="34" charset="0"/>
                <a:cs typeface="Arial" pitchFamily="34" charset="0"/>
              </a:rPr>
              <a:t>, where several org undertake project, saving of cost but difficult to manage</a:t>
            </a:r>
          </a:p>
          <a:p>
            <a:pPr marL="457200" lvl="1" indent="-228600">
              <a:lnSpc>
                <a:spcPct val="170000"/>
              </a:lnSpc>
            </a:pPr>
            <a:r>
              <a:rPr lang="en-US" sz="1400" b="1" dirty="0" smtClean="0">
                <a:latin typeface="Arial" pitchFamily="34" charset="0"/>
                <a:cs typeface="Arial" pitchFamily="34" charset="0"/>
              </a:rPr>
              <a:t>Virtual,</a:t>
            </a:r>
            <a:r>
              <a:rPr lang="en-US" sz="1400" dirty="0" smtClean="0">
                <a:latin typeface="Arial" pitchFamily="34" charset="0"/>
                <a:cs typeface="Arial" pitchFamily="34" charset="0"/>
              </a:rPr>
              <a:t> multiple organization or offices involved, geographical distance necessitate v teams</a:t>
            </a:r>
            <a:endParaRPr lang="en-US" sz="1400" b="1" dirty="0" smtClean="0">
              <a:latin typeface="Arial" pitchFamily="34" charset="0"/>
              <a:cs typeface="Arial" pitchFamily="34" charset="0"/>
            </a:endParaRPr>
          </a:p>
          <a:p>
            <a:pPr lvl="1"/>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Avoiding Pitfalls</a:t>
            </a:r>
          </a:p>
          <a:p>
            <a:pPr lvl="1">
              <a:lnSpc>
                <a:spcPct val="170000"/>
              </a:lnSpc>
            </a:pPr>
            <a:r>
              <a:rPr lang="en-US" sz="1400" b="1" dirty="0" smtClean="0">
                <a:latin typeface="Arial" pitchFamily="34" charset="0"/>
                <a:cs typeface="Arial" pitchFamily="34" charset="0"/>
              </a:rPr>
              <a:t>Halo Effect</a:t>
            </a:r>
            <a:r>
              <a:rPr lang="en-US" sz="1400" dirty="0" smtClean="0">
                <a:latin typeface="Arial" pitchFamily="34" charset="0"/>
                <a:cs typeface="Arial" pitchFamily="34" charset="0"/>
              </a:rPr>
              <a:t>, </a:t>
            </a:r>
            <a:r>
              <a:rPr lang="en-US" sz="1400" dirty="0">
                <a:latin typeface="Arial" pitchFamily="34" charset="0"/>
                <a:cs typeface="Arial" pitchFamily="34" charset="0"/>
              </a:rPr>
              <a:t>Halo effect is </a:t>
            </a:r>
            <a:r>
              <a:rPr lang="en-US" sz="1400" dirty="0" smtClean="0">
                <a:latin typeface="Arial" pitchFamily="34" charset="0"/>
                <a:cs typeface="Arial" pitchFamily="34" charset="0"/>
              </a:rPr>
              <a:t>a </a:t>
            </a:r>
            <a:r>
              <a:rPr lang="en-US" sz="1400" dirty="0">
                <a:latin typeface="Arial" pitchFamily="34" charset="0"/>
                <a:cs typeface="Arial" pitchFamily="34" charset="0"/>
              </a:rPr>
              <a:t>concept of unconscious </a:t>
            </a:r>
            <a:r>
              <a:rPr lang="en-US" sz="1400" dirty="0" smtClean="0">
                <a:latin typeface="Arial" pitchFamily="34" charset="0"/>
                <a:cs typeface="Arial" pitchFamily="34" charset="0"/>
              </a:rPr>
              <a:t>judgment, it is a</a:t>
            </a:r>
            <a:r>
              <a:rPr lang="en-US" sz="1400" dirty="0">
                <a:latin typeface="Arial" pitchFamily="34" charset="0"/>
                <a:cs typeface="Arial" pitchFamily="34" charset="0"/>
              </a:rPr>
              <a:t> </a:t>
            </a:r>
            <a:r>
              <a:rPr lang="en-US" sz="1400" dirty="0" smtClean="0">
                <a:latin typeface="Arial" pitchFamily="34" charset="0"/>
                <a:cs typeface="Arial" pitchFamily="34" charset="0"/>
              </a:rPr>
              <a:t>biased Approach in </a:t>
            </a:r>
            <a:r>
              <a:rPr lang="en-US" sz="1400" dirty="0">
                <a:latin typeface="Arial" pitchFamily="34" charset="0"/>
                <a:cs typeface="Arial" pitchFamily="34" charset="0"/>
              </a:rPr>
              <a:t>which an observer's overall </a:t>
            </a:r>
            <a:r>
              <a:rPr lang="en-US" sz="1400" dirty="0" smtClean="0">
                <a:latin typeface="Arial" pitchFamily="34" charset="0"/>
                <a:cs typeface="Arial" pitchFamily="34" charset="0"/>
              </a:rPr>
              <a:t>impression of some thing. Its works </a:t>
            </a:r>
            <a:r>
              <a:rPr lang="en-US" sz="1400" dirty="0">
                <a:latin typeface="Arial" pitchFamily="34" charset="0"/>
                <a:cs typeface="Arial" pitchFamily="34" charset="0"/>
              </a:rPr>
              <a:t>in both positive and negative directions</a:t>
            </a:r>
            <a:endParaRPr lang="en-US" sz="1400" dirty="0" smtClean="0">
              <a:latin typeface="Arial" pitchFamily="34" charset="0"/>
              <a:cs typeface="Arial" pitchFamily="34" charset="0"/>
            </a:endParaRPr>
          </a:p>
          <a:p>
            <a:pPr lvl="1">
              <a:lnSpc>
                <a:spcPct val="170000"/>
              </a:lnSpc>
            </a:pPr>
            <a:r>
              <a:rPr lang="en-US" sz="1400" dirty="0" smtClean="0">
                <a:latin typeface="Arial" pitchFamily="34" charset="0"/>
                <a:cs typeface="Arial" pitchFamily="34" charset="0"/>
              </a:rPr>
              <a:t>Acquire Project Team = Acquire Final Project Team</a:t>
            </a:r>
          </a:p>
          <a:p>
            <a:pPr lvl="1">
              <a:lnSpc>
                <a:spcPct val="170000"/>
              </a:lnSpc>
            </a:pPr>
            <a:r>
              <a:rPr lang="en-US" sz="1400" dirty="0" smtClean="0">
                <a:latin typeface="Arial" pitchFamily="34" charset="0"/>
                <a:cs typeface="Arial" pitchFamily="34" charset="0"/>
              </a:rPr>
              <a:t>Involving people in the work regardless of when they join the project team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7641463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58D33A-42DF-4ABF-8866-9FDA9134D609}" type="slidenum">
              <a:rPr lang="en-US" sz="1400" smtClean="0"/>
              <a:pPr eaLnBrk="1" hangingPunct="1"/>
              <a:t>58</a:t>
            </a:fld>
            <a:endParaRPr lang="en-US" sz="1400" smtClean="0"/>
          </a:p>
        </p:txBody>
      </p:sp>
      <p:sp>
        <p:nvSpPr>
          <p:cNvPr id="41989" name="Rectangle 3"/>
          <p:cNvSpPr>
            <a:spLocks noGrp="1" noChangeArrowheads="1"/>
          </p:cNvSpPr>
          <p:nvPr>
            <p:ph type="body" idx="1"/>
          </p:nvPr>
        </p:nvSpPr>
        <p:spPr>
          <a:xfrm>
            <a:off x="381000" y="1524000"/>
            <a:ext cx="8458200" cy="4343400"/>
          </a:xfrm>
        </p:spPr>
        <p:txBody>
          <a:bodyPr>
            <a:normAutofit fontScale="92500" lnSpcReduction="10000"/>
          </a:bodyPr>
          <a:lstStyle/>
          <a:p>
            <a:pPr algn="just" eaLnBrk="1" hangingPunct="1"/>
            <a:r>
              <a:rPr lang="en-US" dirty="0" smtClean="0"/>
              <a:t>Acquiring qualified/Talented people for teams is crucial.</a:t>
            </a:r>
          </a:p>
          <a:p>
            <a:pPr algn="just" eaLnBrk="1" hangingPunct="1"/>
            <a:r>
              <a:rPr lang="en-US" dirty="0" smtClean="0"/>
              <a:t>Staffing plans and good hiring procedures are important, as are incentives for recruiting and retention.</a:t>
            </a:r>
          </a:p>
          <a:p>
            <a:pPr lvl="1" algn="just" eaLnBrk="1" hangingPunct="1"/>
            <a:r>
              <a:rPr lang="en-US" dirty="0" smtClean="0"/>
              <a:t>Some companies give their employees cash rewards for every hour that a new person who they helped hire works.</a:t>
            </a:r>
          </a:p>
          <a:p>
            <a:pPr lvl="1" algn="just" eaLnBrk="1" hangingPunct="1"/>
            <a:r>
              <a:rPr lang="en-US" dirty="0" smtClean="0"/>
              <a:t>Some organizations allow people to work from home as an incentive.</a:t>
            </a:r>
          </a:p>
        </p:txBody>
      </p:sp>
      <p:sp>
        <p:nvSpPr>
          <p:cNvPr id="6" name="Rectangle 5"/>
          <p:cNvSpPr/>
          <p:nvPr/>
        </p:nvSpPr>
        <p:spPr>
          <a:xfrm>
            <a:off x="-51515" y="0"/>
            <a:ext cx="9144000" cy="8382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4015237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8089637-A739-4C94-AB0A-115776DF01AF}" type="slidenum">
              <a:rPr lang="en-US" sz="1400" smtClean="0"/>
              <a:pPr eaLnBrk="1" hangingPunct="1"/>
              <a:t>59</a:t>
            </a:fld>
            <a:endParaRPr lang="en-US" sz="1400" smtClean="0"/>
          </a:p>
        </p:txBody>
      </p:sp>
      <p:sp>
        <p:nvSpPr>
          <p:cNvPr id="43012" name="Rectangle 2"/>
          <p:cNvSpPr>
            <a:spLocks noGrp="1" noChangeArrowheads="1"/>
          </p:cNvSpPr>
          <p:nvPr>
            <p:ph type="title"/>
          </p:nvPr>
        </p:nvSpPr>
        <p:spPr>
          <a:xfrm>
            <a:off x="457200" y="609600"/>
            <a:ext cx="8229600" cy="1143000"/>
          </a:xfrm>
        </p:spPr>
        <p:txBody>
          <a:bodyPr>
            <a:normAutofit/>
          </a:bodyPr>
          <a:lstStyle/>
          <a:p>
            <a:pPr eaLnBrk="1" hangingPunct="1"/>
            <a:r>
              <a:rPr lang="en-US" sz="2400" b="1" dirty="0" smtClean="0">
                <a:latin typeface="Arial" pitchFamily="34" charset="0"/>
                <a:cs typeface="Arial" pitchFamily="34" charset="0"/>
              </a:rPr>
              <a:t>Acquire HR as People Leave Jobs!</a:t>
            </a:r>
          </a:p>
        </p:txBody>
      </p:sp>
      <p:sp>
        <p:nvSpPr>
          <p:cNvPr id="43013" name="Rectangle 3"/>
          <p:cNvSpPr>
            <a:spLocks noGrp="1" noChangeArrowheads="1"/>
          </p:cNvSpPr>
          <p:nvPr>
            <p:ph type="body" idx="1"/>
          </p:nvPr>
        </p:nvSpPr>
        <p:spPr/>
        <p:txBody>
          <a:bodyPr>
            <a:normAutofit fontScale="92500" lnSpcReduction="10000"/>
          </a:bodyPr>
          <a:lstStyle/>
          <a:p>
            <a:pPr eaLnBrk="1" hangingPunct="1">
              <a:spcBef>
                <a:spcPct val="100000"/>
              </a:spcBef>
            </a:pPr>
            <a:r>
              <a:rPr lang="en-US" dirty="0" smtClean="0"/>
              <a:t>They feel they do not make a difference.</a:t>
            </a:r>
          </a:p>
          <a:p>
            <a:pPr eaLnBrk="1" hangingPunct="1">
              <a:spcBef>
                <a:spcPct val="100000"/>
              </a:spcBef>
            </a:pPr>
            <a:r>
              <a:rPr lang="en-US" dirty="0" smtClean="0"/>
              <a:t>They do not get proper recognition.</a:t>
            </a:r>
          </a:p>
          <a:p>
            <a:pPr eaLnBrk="1" hangingPunct="1">
              <a:spcBef>
                <a:spcPct val="100000"/>
              </a:spcBef>
            </a:pPr>
            <a:r>
              <a:rPr lang="en-US" dirty="0" smtClean="0"/>
              <a:t>They are not learning anything new or growing as a person.</a:t>
            </a:r>
          </a:p>
          <a:p>
            <a:pPr eaLnBrk="1" hangingPunct="1">
              <a:spcBef>
                <a:spcPct val="100000"/>
              </a:spcBef>
            </a:pPr>
            <a:r>
              <a:rPr lang="en-US" dirty="0" smtClean="0"/>
              <a:t>They do not like their coworkers.</a:t>
            </a:r>
          </a:p>
          <a:p>
            <a:pPr eaLnBrk="1" hangingPunct="1">
              <a:spcBef>
                <a:spcPct val="100000"/>
              </a:spcBef>
            </a:pPr>
            <a:r>
              <a:rPr lang="en-US" dirty="0" smtClean="0"/>
              <a:t>They want to earn more money.</a:t>
            </a:r>
          </a:p>
        </p:txBody>
      </p:sp>
      <p:sp>
        <p:nvSpPr>
          <p:cNvPr id="5" name="Rectangle 4"/>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a:t>
            </a:r>
            <a:endParaRPr lang="en-US" sz="3200" b="1" dirty="0"/>
          </a:p>
        </p:txBody>
      </p:sp>
    </p:spTree>
    <p:extLst>
      <p:ext uri="{BB962C8B-B14F-4D97-AF65-F5344CB8AC3E}">
        <p14:creationId xmlns:p14="http://schemas.microsoft.com/office/powerpoint/2010/main" val="354323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219200"/>
            <a:ext cx="903896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52400" y="207818"/>
            <a:ext cx="365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Organizational Structures</a:t>
            </a:r>
            <a:endParaRPr lang="en-US" sz="2400" b="1" dirty="0"/>
          </a:p>
        </p:txBody>
      </p:sp>
    </p:spTree>
    <p:extLst>
      <p:ext uri="{BB962C8B-B14F-4D97-AF65-F5344CB8AC3E}">
        <p14:creationId xmlns:p14="http://schemas.microsoft.com/office/powerpoint/2010/main" val="844642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Acquire Project Team - ITTOs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60</a:t>
            </a:fld>
            <a:endParaRPr lang="en-US"/>
          </a:p>
        </p:txBody>
      </p:sp>
      <p:sp>
        <p:nvSpPr>
          <p:cNvPr id="7" name="Content Placeholder 6"/>
          <p:cNvSpPr>
            <a:spLocks noGrp="1"/>
          </p:cNvSpPr>
          <p:nvPr>
            <p:ph idx="1"/>
          </p:nvPr>
        </p:nvSpPr>
        <p:spPr>
          <a:xfrm>
            <a:off x="457200" y="1600200"/>
            <a:ext cx="8229600" cy="4756150"/>
          </a:xfrm>
        </p:spPr>
        <p:txBody>
          <a:bodyPr>
            <a:normAutofit fontScale="62500" lnSpcReduction="20000"/>
          </a:bodyPr>
          <a:lstStyle/>
          <a:p>
            <a:r>
              <a:rPr lang="en-US" dirty="0" smtClean="0"/>
              <a:t>Inputs</a:t>
            </a:r>
          </a:p>
          <a:p>
            <a:pPr lvl="1"/>
            <a:r>
              <a:rPr lang="en-US" dirty="0" smtClean="0"/>
              <a:t>Human Resource Management Plan</a:t>
            </a:r>
          </a:p>
          <a:p>
            <a:pPr lvl="1"/>
            <a:r>
              <a:rPr lang="en-US" dirty="0" smtClean="0"/>
              <a:t>Enterprise Environmental Factors</a:t>
            </a:r>
          </a:p>
          <a:p>
            <a:pPr lvl="1"/>
            <a:r>
              <a:rPr lang="en-US" dirty="0" smtClean="0"/>
              <a:t>Organizational Process Assets</a:t>
            </a:r>
          </a:p>
          <a:p>
            <a:pPr lvl="1"/>
            <a:endParaRPr lang="en-US" dirty="0" smtClean="0"/>
          </a:p>
          <a:p>
            <a:r>
              <a:rPr lang="en-US" dirty="0" smtClean="0"/>
              <a:t>Tools &amp; Techniques</a:t>
            </a:r>
          </a:p>
          <a:p>
            <a:pPr lvl="1"/>
            <a:r>
              <a:rPr lang="en-US" dirty="0" smtClean="0"/>
              <a:t>Pre-Assignment</a:t>
            </a:r>
          </a:p>
          <a:p>
            <a:pPr lvl="1"/>
            <a:r>
              <a:rPr lang="en-US" dirty="0" smtClean="0"/>
              <a:t>Negotiation</a:t>
            </a:r>
          </a:p>
          <a:p>
            <a:pPr lvl="1"/>
            <a:r>
              <a:rPr lang="en-US" dirty="0" smtClean="0"/>
              <a:t>Acquisition</a:t>
            </a:r>
          </a:p>
          <a:p>
            <a:pPr lvl="1"/>
            <a:r>
              <a:rPr lang="en-US" dirty="0" smtClean="0"/>
              <a:t>Virtual Teams</a:t>
            </a:r>
          </a:p>
          <a:p>
            <a:pPr lvl="1"/>
            <a:r>
              <a:rPr lang="en-US" dirty="0" smtClean="0"/>
              <a:t>Multi-criteria Decision Analysis</a:t>
            </a:r>
          </a:p>
          <a:p>
            <a:endParaRPr lang="en-US" dirty="0" smtClean="0"/>
          </a:p>
          <a:p>
            <a:r>
              <a:rPr lang="en-US" dirty="0" smtClean="0"/>
              <a:t>Outputs</a:t>
            </a:r>
          </a:p>
          <a:p>
            <a:pPr lvl="1"/>
            <a:r>
              <a:rPr lang="en-US" dirty="0" smtClean="0"/>
              <a:t>Project Staff Assignments</a:t>
            </a:r>
          </a:p>
          <a:p>
            <a:pPr lvl="1"/>
            <a:r>
              <a:rPr lang="en-US" dirty="0" smtClean="0"/>
              <a:t>Resource Calendars</a:t>
            </a:r>
          </a:p>
          <a:p>
            <a:pPr lvl="1"/>
            <a:r>
              <a:rPr lang="en-US" dirty="0" smtClean="0"/>
              <a:t>Project Management Plan Updates</a:t>
            </a:r>
          </a:p>
          <a:p>
            <a:pPr lvl="1"/>
            <a:endParaRPr lang="en-US" dirty="0" smtClean="0"/>
          </a:p>
        </p:txBody>
      </p:sp>
      <p:sp>
        <p:nvSpPr>
          <p:cNvPr id="8" name="Footer Placeholder 3"/>
          <p:cNvSpPr>
            <a:spLocks noGrp="1"/>
          </p:cNvSpPr>
          <p:nvPr>
            <p:ph type="ftr" sz="quarter" idx="11"/>
          </p:nvPr>
        </p:nvSpPr>
        <p:spPr>
          <a:xfrm>
            <a:off x="3124200" y="6356350"/>
            <a:ext cx="2895600" cy="365125"/>
          </a:xfrm>
        </p:spPr>
        <p:txBody>
          <a:bodyPr/>
          <a:lstStyle/>
          <a:p>
            <a:r>
              <a:rPr lang="en-US" dirty="0" smtClean="0"/>
              <a:t>[Ref: </a:t>
            </a:r>
            <a:r>
              <a:rPr lang="en-US" dirty="0" err="1" smtClean="0"/>
              <a:t>PMBoK</a:t>
            </a:r>
            <a:r>
              <a:rPr lang="en-US" dirty="0" smtClean="0"/>
              <a:t> 5th Edition by PMI, USA]</a:t>
            </a:r>
            <a:endParaRPr lang="en-US" dirty="0"/>
          </a:p>
        </p:txBody>
      </p:sp>
    </p:spTree>
    <p:extLst>
      <p:ext uri="{BB962C8B-B14F-4D97-AF65-F5344CB8AC3E}">
        <p14:creationId xmlns:p14="http://schemas.microsoft.com/office/powerpoint/2010/main" val="14689652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Important Factors</a:t>
            </a:r>
            <a:endParaRPr lang="en-US" sz="3200" b="1" dirty="0"/>
          </a:p>
        </p:txBody>
      </p:sp>
      <p:sp>
        <p:nvSpPr>
          <p:cNvPr id="4" name="Content Placeholder 3"/>
          <p:cNvSpPr>
            <a:spLocks noGrp="1"/>
          </p:cNvSpPr>
          <p:nvPr>
            <p:ph idx="1"/>
          </p:nvPr>
        </p:nvSpPr>
        <p:spPr>
          <a:xfrm>
            <a:off x="457200" y="838200"/>
            <a:ext cx="8229600" cy="5287963"/>
          </a:xfrm>
        </p:spPr>
        <p:txBody>
          <a:bodyPr>
            <a:normAutofit fontScale="92500" lnSpcReduction="20000"/>
          </a:bodyPr>
          <a:lstStyle/>
          <a:p>
            <a:pPr>
              <a:buFont typeface="Wingdings" pitchFamily="2" charset="2"/>
              <a:buChar char="§"/>
            </a:pPr>
            <a:r>
              <a:rPr lang="en-US" dirty="0"/>
              <a:t>Project Management Team may or may not have direct control over team member </a:t>
            </a:r>
            <a:r>
              <a:rPr lang="en-US" dirty="0" smtClean="0"/>
              <a:t>selection</a:t>
            </a:r>
          </a:p>
          <a:p>
            <a:pPr>
              <a:buFont typeface="Wingdings" pitchFamily="2" charset="2"/>
              <a:buChar char="§"/>
            </a:pPr>
            <a:endParaRPr lang="en-US" dirty="0"/>
          </a:p>
          <a:p>
            <a:pPr>
              <a:buFont typeface="Wingdings" pitchFamily="2" charset="2"/>
              <a:buChar char="§"/>
            </a:pPr>
            <a:r>
              <a:rPr lang="en-US" dirty="0" smtClean="0"/>
              <a:t>Affect of the Non- availability of necessary human resource on;</a:t>
            </a:r>
          </a:p>
          <a:p>
            <a:pPr marL="0" indent="0">
              <a:buNone/>
            </a:pPr>
            <a:endParaRPr lang="en-US" dirty="0"/>
          </a:p>
          <a:p>
            <a:pPr lvl="1">
              <a:buFont typeface="Wingdings" pitchFamily="2" charset="2"/>
              <a:buChar char="§"/>
            </a:pPr>
            <a:r>
              <a:rPr lang="en-US" dirty="0" smtClean="0"/>
              <a:t>Project Schedule</a:t>
            </a:r>
          </a:p>
          <a:p>
            <a:pPr lvl="1">
              <a:buFont typeface="Wingdings" pitchFamily="2" charset="2"/>
              <a:buChar char="§"/>
            </a:pPr>
            <a:r>
              <a:rPr lang="en-US" dirty="0" smtClean="0"/>
              <a:t>Project Budget</a:t>
            </a:r>
          </a:p>
          <a:p>
            <a:pPr lvl="1">
              <a:buFont typeface="Wingdings" pitchFamily="2" charset="2"/>
              <a:buChar char="§"/>
            </a:pPr>
            <a:r>
              <a:rPr lang="en-US" dirty="0" smtClean="0"/>
              <a:t>Project Risks</a:t>
            </a:r>
          </a:p>
          <a:p>
            <a:pPr lvl="1">
              <a:buFont typeface="Wingdings" pitchFamily="2" charset="2"/>
              <a:buChar char="§"/>
            </a:pPr>
            <a:r>
              <a:rPr lang="en-US" dirty="0" smtClean="0"/>
              <a:t>Project Quality</a:t>
            </a:r>
          </a:p>
          <a:p>
            <a:pPr lvl="1">
              <a:buFont typeface="Wingdings" pitchFamily="2" charset="2"/>
              <a:buChar char="§"/>
            </a:pPr>
            <a:r>
              <a:rPr lang="en-US" dirty="0" smtClean="0"/>
              <a:t>Training Plans </a:t>
            </a:r>
          </a:p>
          <a:p>
            <a:pPr lvl="1">
              <a:buFont typeface="Wingdings" pitchFamily="2" charset="2"/>
              <a:buChar char="§"/>
            </a:pPr>
            <a:r>
              <a:rPr lang="en-US" dirty="0" smtClean="0"/>
              <a:t>Project Management Plans as a whole</a:t>
            </a:r>
            <a:endParaRPr lang="en-US" dirty="0"/>
          </a:p>
        </p:txBody>
      </p:sp>
      <p:sp>
        <p:nvSpPr>
          <p:cNvPr id="3" name="Slide Number Placeholder 2"/>
          <p:cNvSpPr>
            <a:spLocks noGrp="1"/>
          </p:cNvSpPr>
          <p:nvPr>
            <p:ph type="sldNum" sz="quarter" idx="12"/>
          </p:nvPr>
        </p:nvSpPr>
        <p:spPr/>
        <p:txBody>
          <a:bodyPr/>
          <a:lstStyle/>
          <a:p>
            <a:fld id="{101B8DE2-37A8-4A8E-BF71-6270D430F22D}" type="slidenum">
              <a:rPr lang="en-US" smtClean="0"/>
              <a:t>61</a:t>
            </a:fld>
            <a:endParaRPr lang="en-US"/>
          </a:p>
        </p:txBody>
      </p:sp>
    </p:spTree>
    <p:extLst>
      <p:ext uri="{BB962C8B-B14F-4D97-AF65-F5344CB8AC3E}">
        <p14:creationId xmlns:p14="http://schemas.microsoft.com/office/powerpoint/2010/main" val="3378274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2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                                              Inputs</a:t>
            </a:r>
            <a:endParaRPr lang="en-US" sz="3200" b="1" dirty="0"/>
          </a:p>
        </p:txBody>
      </p:sp>
      <p:graphicFrame>
        <p:nvGraphicFramePr>
          <p:cNvPr id="3" name="Diagram 2"/>
          <p:cNvGraphicFramePr/>
          <p:nvPr>
            <p:extLst>
              <p:ext uri="{D42A27DB-BD31-4B8C-83A1-F6EECF244321}">
                <p14:modId xmlns:p14="http://schemas.microsoft.com/office/powerpoint/2010/main" val="287210942"/>
              </p:ext>
            </p:extLst>
          </p:nvPr>
        </p:nvGraphicFramePr>
        <p:xfrm>
          <a:off x="304800" y="1066800"/>
          <a:ext cx="8686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fld id="{101B8DE2-37A8-4A8E-BF71-6270D430F22D}" type="slidenum">
              <a:rPr lang="en-US" smtClean="0"/>
              <a:t>62</a:t>
            </a:fld>
            <a:endParaRPr lang="en-US"/>
          </a:p>
        </p:txBody>
      </p:sp>
    </p:spTree>
    <p:extLst>
      <p:ext uri="{BB962C8B-B14F-4D97-AF65-F5344CB8AC3E}">
        <p14:creationId xmlns:p14="http://schemas.microsoft.com/office/powerpoint/2010/main" val="414451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t>Human Resource Management Plans                  Inputs</a:t>
            </a:r>
            <a:endParaRPr lang="en-US" sz="3200" b="1" dirty="0"/>
          </a:p>
        </p:txBody>
      </p:sp>
      <p:sp>
        <p:nvSpPr>
          <p:cNvPr id="4" name="Content Placeholder 3"/>
          <p:cNvSpPr>
            <a:spLocks noGrp="1"/>
          </p:cNvSpPr>
          <p:nvPr>
            <p:ph idx="1"/>
          </p:nvPr>
        </p:nvSpPr>
        <p:spPr>
          <a:xfrm>
            <a:off x="76200" y="838200"/>
            <a:ext cx="8915400" cy="5943600"/>
          </a:xfrm>
        </p:spPr>
        <p:txBody>
          <a:bodyPr>
            <a:normAutofit/>
          </a:bodyPr>
          <a:lstStyle/>
          <a:p>
            <a:pPr marL="0" indent="0">
              <a:buNone/>
            </a:pPr>
            <a:r>
              <a:rPr lang="en-US" sz="2400" dirty="0" smtClean="0"/>
              <a:t>How Project Human Resource should be;</a:t>
            </a:r>
          </a:p>
          <a:p>
            <a:pPr marL="0" indent="0">
              <a:buNone/>
            </a:pPr>
            <a:endParaRPr lang="en-US" sz="2400" dirty="0"/>
          </a:p>
          <a:p>
            <a:pPr marL="0" indent="0">
              <a:buNone/>
            </a:pPr>
            <a:endParaRPr lang="en-US" sz="2400" dirty="0" smtClean="0"/>
          </a:p>
          <a:p>
            <a:pPr marL="0" indent="0">
              <a:buNone/>
            </a:pPr>
            <a:endParaRPr lang="en-US" sz="2400" dirty="0"/>
          </a:p>
          <a:p>
            <a:pPr>
              <a:buFont typeface="Courier New" pitchFamily="49" charset="0"/>
              <a:buChar char="o"/>
            </a:pPr>
            <a:r>
              <a:rPr lang="en-US" sz="2400" dirty="0" smtClean="0"/>
              <a:t>Roles &amp; Responsibilities defining the positions, skills and competencies that the project demands.</a:t>
            </a:r>
          </a:p>
          <a:p>
            <a:pPr marL="0" indent="0">
              <a:buNone/>
            </a:pPr>
            <a:endParaRPr lang="en-US" sz="2400" dirty="0" smtClean="0"/>
          </a:p>
          <a:p>
            <a:pPr>
              <a:buFont typeface="Courier New" pitchFamily="49" charset="0"/>
              <a:buChar char="o"/>
            </a:pPr>
            <a:r>
              <a:rPr lang="en-US" sz="2400" dirty="0" smtClean="0"/>
              <a:t>Project organization charts indicating the number of people needed for the project.</a:t>
            </a:r>
          </a:p>
          <a:p>
            <a:pPr marL="0" indent="0">
              <a:buNone/>
            </a:pPr>
            <a:endParaRPr lang="en-US" sz="2400" dirty="0" smtClean="0"/>
          </a:p>
          <a:p>
            <a:pPr>
              <a:buFont typeface="Courier New" pitchFamily="49" charset="0"/>
              <a:buChar char="o"/>
            </a:pPr>
            <a:r>
              <a:rPr lang="en-US" sz="2400" dirty="0" smtClean="0"/>
              <a:t>Staffing management plans elucidating the time periods each project member will be needed and other information important to engage the project team. </a:t>
            </a:r>
          </a:p>
        </p:txBody>
      </p:sp>
      <p:sp>
        <p:nvSpPr>
          <p:cNvPr id="5" name="Rounded Rectangle 4"/>
          <p:cNvSpPr/>
          <p:nvPr/>
        </p:nvSpPr>
        <p:spPr>
          <a:xfrm>
            <a:off x="228600" y="1371600"/>
            <a:ext cx="1828800" cy="762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Identified</a:t>
            </a:r>
            <a:endParaRPr lang="en-US" sz="2400" b="1" dirty="0"/>
          </a:p>
        </p:txBody>
      </p:sp>
      <p:sp>
        <p:nvSpPr>
          <p:cNvPr id="6" name="Rounded Rectangle 5"/>
          <p:cNvSpPr/>
          <p:nvPr/>
        </p:nvSpPr>
        <p:spPr>
          <a:xfrm>
            <a:off x="2362200" y="1371600"/>
            <a:ext cx="18288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t>Staffed</a:t>
            </a:r>
            <a:endParaRPr lang="en-US" sz="2400" b="1" dirty="0"/>
          </a:p>
        </p:txBody>
      </p:sp>
      <p:sp>
        <p:nvSpPr>
          <p:cNvPr id="7" name="Rounded Rectangle 6"/>
          <p:cNvSpPr/>
          <p:nvPr/>
        </p:nvSpPr>
        <p:spPr>
          <a:xfrm>
            <a:off x="4495800" y="1371600"/>
            <a:ext cx="18288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t>Managed</a:t>
            </a:r>
            <a:endParaRPr lang="en-US" sz="2400" b="1" dirty="0"/>
          </a:p>
        </p:txBody>
      </p:sp>
      <p:sp>
        <p:nvSpPr>
          <p:cNvPr id="8" name="Rounded Rectangle 7"/>
          <p:cNvSpPr/>
          <p:nvPr/>
        </p:nvSpPr>
        <p:spPr>
          <a:xfrm>
            <a:off x="6705600" y="1371600"/>
            <a:ext cx="1828800"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t>Released</a:t>
            </a:r>
            <a:endParaRPr lang="en-US" sz="2400" b="1" dirty="0"/>
          </a:p>
        </p:txBody>
      </p:sp>
      <p:sp>
        <p:nvSpPr>
          <p:cNvPr id="3" name="Slide Number Placeholder 2"/>
          <p:cNvSpPr>
            <a:spLocks noGrp="1"/>
          </p:cNvSpPr>
          <p:nvPr>
            <p:ph type="sldNum" sz="quarter" idx="12"/>
          </p:nvPr>
        </p:nvSpPr>
        <p:spPr/>
        <p:txBody>
          <a:bodyPr/>
          <a:lstStyle/>
          <a:p>
            <a:fld id="{101B8DE2-37A8-4A8E-BF71-6270D430F22D}" type="slidenum">
              <a:rPr lang="en-US" smtClean="0"/>
              <a:t>63</a:t>
            </a:fld>
            <a:endParaRPr lang="en-US"/>
          </a:p>
        </p:txBody>
      </p:sp>
    </p:spTree>
    <p:extLst>
      <p:ext uri="{BB962C8B-B14F-4D97-AF65-F5344CB8AC3E}">
        <p14:creationId xmlns:p14="http://schemas.microsoft.com/office/powerpoint/2010/main" val="18639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barn(inVertical)">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Enterprise Environmental Factors                         Inputs</a:t>
            </a:r>
            <a:endParaRPr lang="en-US" sz="3200" b="1" dirty="0"/>
          </a:p>
        </p:txBody>
      </p:sp>
      <p:sp>
        <p:nvSpPr>
          <p:cNvPr id="3" name="Content Placeholder 3"/>
          <p:cNvSpPr txBox="1">
            <a:spLocks/>
          </p:cNvSpPr>
          <p:nvPr/>
        </p:nvSpPr>
        <p:spPr>
          <a:xfrm>
            <a:off x="76200" y="838200"/>
            <a:ext cx="8915400" cy="594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EEF refer to conditions, not under the control of the project team, that influence, constrain or direct the project . These include but not limited to;</a:t>
            </a:r>
          </a:p>
          <a:p>
            <a:pPr marL="0" indent="0">
              <a:buFont typeface="Arial" pitchFamily="34" charset="0"/>
              <a:buNone/>
            </a:pPr>
            <a:endParaRPr lang="en-US" sz="2400" dirty="0" smtClean="0"/>
          </a:p>
          <a:p>
            <a:pPr>
              <a:buFont typeface="Courier New" pitchFamily="49" charset="0"/>
              <a:buChar char="o"/>
            </a:pPr>
            <a:r>
              <a:rPr lang="en-US" sz="2400" dirty="0" smtClean="0"/>
              <a:t>Existing information on Human Resources including availability, competency</a:t>
            </a:r>
            <a:r>
              <a:rPr lang="en-US" sz="2400" dirty="0"/>
              <a:t> </a:t>
            </a:r>
            <a:r>
              <a:rPr lang="en-US" sz="2400" dirty="0" smtClean="0"/>
              <a:t>levels, prior experience, interest in working on the project and their cost rate.   </a:t>
            </a:r>
          </a:p>
          <a:p>
            <a:pPr marL="0" indent="0">
              <a:buNone/>
            </a:pPr>
            <a:endParaRPr lang="en-US" sz="2400" dirty="0" smtClean="0"/>
          </a:p>
          <a:p>
            <a:pPr>
              <a:buFont typeface="Courier New" pitchFamily="49" charset="0"/>
              <a:buChar char="o"/>
            </a:pPr>
            <a:r>
              <a:rPr lang="en-US" sz="2400" dirty="0" smtClean="0"/>
              <a:t>Personal administration policies such as those which can effect outsourcing.</a:t>
            </a:r>
          </a:p>
          <a:p>
            <a:pPr marL="0" indent="0">
              <a:buNone/>
            </a:pPr>
            <a:endParaRPr lang="en-US" sz="2400" dirty="0" smtClean="0"/>
          </a:p>
          <a:p>
            <a:pPr>
              <a:buFont typeface="Courier New" pitchFamily="49" charset="0"/>
              <a:buChar char="o"/>
            </a:pPr>
            <a:r>
              <a:rPr lang="en-US" sz="2400" dirty="0" smtClean="0"/>
              <a:t>Organization structures as described in</a:t>
            </a:r>
          </a:p>
          <a:p>
            <a:pPr marL="0" indent="0">
              <a:buNone/>
            </a:pPr>
            <a:endParaRPr lang="en-US" sz="2400" u="sng" dirty="0" smtClean="0">
              <a:solidFill>
                <a:srgbClr val="FF0000"/>
              </a:solidFill>
            </a:endParaRPr>
          </a:p>
          <a:p>
            <a:pPr>
              <a:buFont typeface="Courier New" pitchFamily="49" charset="0"/>
              <a:buChar char="o"/>
            </a:pPr>
            <a:r>
              <a:rPr lang="en-US" sz="2400" dirty="0" smtClean="0"/>
              <a:t>Colocation or multiple locations.</a:t>
            </a:r>
          </a:p>
        </p:txBody>
      </p:sp>
      <p:sp>
        <p:nvSpPr>
          <p:cNvPr id="4" name="Slide Number Placeholder 3"/>
          <p:cNvSpPr>
            <a:spLocks noGrp="1"/>
          </p:cNvSpPr>
          <p:nvPr>
            <p:ph type="sldNum" sz="quarter" idx="12"/>
          </p:nvPr>
        </p:nvSpPr>
        <p:spPr/>
        <p:txBody>
          <a:bodyPr/>
          <a:lstStyle/>
          <a:p>
            <a:fld id="{101B8DE2-37A8-4A8E-BF71-6270D430F22D}" type="slidenum">
              <a:rPr lang="en-US" smtClean="0"/>
              <a:t>64</a:t>
            </a:fld>
            <a:endParaRPr lang="en-US"/>
          </a:p>
        </p:txBody>
      </p:sp>
    </p:spTree>
    <p:extLst>
      <p:ext uri="{BB962C8B-B14F-4D97-AF65-F5344CB8AC3E}">
        <p14:creationId xmlns:p14="http://schemas.microsoft.com/office/powerpoint/2010/main" val="39468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Vertic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smtClean="0"/>
              <a:t>Organizational Process Assets                               Inputs</a:t>
            </a:r>
            <a:endParaRPr lang="en-US" sz="3200" b="1" dirty="0"/>
          </a:p>
        </p:txBody>
      </p:sp>
      <p:sp>
        <p:nvSpPr>
          <p:cNvPr id="3" name="Content Placeholder 3"/>
          <p:cNvSpPr txBox="1">
            <a:spLocks/>
          </p:cNvSpPr>
          <p:nvPr/>
        </p:nvSpPr>
        <p:spPr>
          <a:xfrm>
            <a:off x="76200" y="838200"/>
            <a:ext cx="8915400" cy="5943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400" dirty="0" smtClean="0"/>
              <a:t>Organizational Process </a:t>
            </a:r>
            <a:r>
              <a:rPr lang="en-US" sz="2400" dirty="0"/>
              <a:t>A</a:t>
            </a:r>
            <a:r>
              <a:rPr lang="en-US" sz="2400" dirty="0" smtClean="0"/>
              <a:t>ssets are the plans, procedures, processes and knowledge base specific to and used by the performing organization. OPA may be grouped into two categories;</a:t>
            </a:r>
          </a:p>
          <a:p>
            <a:pPr marL="0" indent="0">
              <a:buFont typeface="Arial" pitchFamily="34" charset="0"/>
              <a:buNone/>
            </a:pPr>
            <a:endParaRPr lang="en-US" sz="2400" dirty="0" smtClean="0"/>
          </a:p>
          <a:p>
            <a:pPr marL="0" indent="0">
              <a:buFont typeface="Arial" pitchFamily="34" charset="0"/>
              <a:buNone/>
            </a:pPr>
            <a:endParaRPr lang="en-US" sz="2400" dirty="0" smtClean="0"/>
          </a:p>
        </p:txBody>
      </p:sp>
      <p:sp>
        <p:nvSpPr>
          <p:cNvPr id="5" name="Rounded Rectangle 4"/>
          <p:cNvSpPr/>
          <p:nvPr/>
        </p:nvSpPr>
        <p:spPr>
          <a:xfrm>
            <a:off x="228600" y="2438400"/>
            <a:ext cx="2438400"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Processes and Procedures</a:t>
            </a:r>
            <a:endParaRPr lang="en-US" sz="2400" b="1" dirty="0"/>
          </a:p>
        </p:txBody>
      </p:sp>
      <p:grpSp>
        <p:nvGrpSpPr>
          <p:cNvPr id="4" name="Group 3"/>
          <p:cNvGrpSpPr/>
          <p:nvPr/>
        </p:nvGrpSpPr>
        <p:grpSpPr>
          <a:xfrm>
            <a:off x="1447800" y="2438400"/>
            <a:ext cx="6915955" cy="1447800"/>
            <a:chOff x="1447800" y="2438400"/>
            <a:chExt cx="6915955" cy="1447800"/>
          </a:xfrm>
        </p:grpSpPr>
        <p:grpSp>
          <p:nvGrpSpPr>
            <p:cNvPr id="10" name="Group 9"/>
            <p:cNvGrpSpPr/>
            <p:nvPr/>
          </p:nvGrpSpPr>
          <p:grpSpPr>
            <a:xfrm>
              <a:off x="3886200" y="2438400"/>
              <a:ext cx="4477555" cy="838200"/>
              <a:chOff x="3886200" y="2209800"/>
              <a:chExt cx="4477555" cy="838200"/>
            </a:xfrm>
          </p:grpSpPr>
          <p:sp>
            <p:nvSpPr>
              <p:cNvPr id="7" name="Rounded Rectangle 6"/>
              <p:cNvSpPr/>
              <p:nvPr/>
            </p:nvSpPr>
            <p:spPr>
              <a:xfrm>
                <a:off x="3886200" y="2209800"/>
                <a:ext cx="1600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Initiating &amp; Planning</a:t>
                </a:r>
                <a:endParaRPr lang="en-US" dirty="0"/>
              </a:p>
            </p:txBody>
          </p:sp>
          <p:sp>
            <p:nvSpPr>
              <p:cNvPr id="8" name="Rounded Rectangle 7"/>
              <p:cNvSpPr/>
              <p:nvPr/>
            </p:nvSpPr>
            <p:spPr>
              <a:xfrm>
                <a:off x="5486400" y="2209800"/>
                <a:ext cx="1786944"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Executing, Monitoring &amp; Controlling</a:t>
                </a:r>
                <a:endParaRPr lang="en-US" dirty="0"/>
              </a:p>
            </p:txBody>
          </p:sp>
          <p:sp>
            <p:nvSpPr>
              <p:cNvPr id="9" name="Rounded Rectangle 8"/>
              <p:cNvSpPr/>
              <p:nvPr/>
            </p:nvSpPr>
            <p:spPr>
              <a:xfrm>
                <a:off x="7239000" y="2209800"/>
                <a:ext cx="1124755"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Closing</a:t>
                </a:r>
                <a:endParaRPr lang="en-US" dirty="0"/>
              </a:p>
            </p:txBody>
          </p:sp>
        </p:grpSp>
        <p:grpSp>
          <p:nvGrpSpPr>
            <p:cNvPr id="25" name="Group 24"/>
            <p:cNvGrpSpPr/>
            <p:nvPr/>
          </p:nvGrpSpPr>
          <p:grpSpPr>
            <a:xfrm>
              <a:off x="1447800" y="3276600"/>
              <a:ext cx="6477000" cy="609600"/>
              <a:chOff x="1447800" y="3048000"/>
              <a:chExt cx="6477000" cy="609600"/>
            </a:xfrm>
          </p:grpSpPr>
          <p:cxnSp>
            <p:nvCxnSpPr>
              <p:cNvPr id="15" name="Straight Connector 14"/>
              <p:cNvCxnSpPr>
                <a:stCxn id="5" idx="2"/>
              </p:cNvCxnSpPr>
              <p:nvPr/>
            </p:nvCxnSpPr>
            <p:spPr>
              <a:xfrm>
                <a:off x="1447800" y="3048000"/>
                <a:ext cx="0" cy="6096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447800" y="3657600"/>
                <a:ext cx="6477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endCxn id="7" idx="2"/>
              </p:cNvCxnSpPr>
              <p:nvPr/>
            </p:nvCxnSpPr>
            <p:spPr>
              <a:xfrm flipV="1">
                <a:off x="4686300"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endCxn id="8" idx="2"/>
              </p:cNvCxnSpPr>
              <p:nvPr/>
            </p:nvCxnSpPr>
            <p:spPr>
              <a:xfrm flipV="1">
                <a:off x="6379872"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V="1">
                <a:off x="7924800" y="3048000"/>
                <a:ext cx="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
        <p:nvSpPr>
          <p:cNvPr id="6" name="Rounded Rectangle 5"/>
          <p:cNvSpPr/>
          <p:nvPr/>
        </p:nvSpPr>
        <p:spPr>
          <a:xfrm>
            <a:off x="294068" y="4912754"/>
            <a:ext cx="2438400"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t>Corporate Knowledge Base</a:t>
            </a:r>
            <a:endParaRPr lang="en-US" sz="2400" b="1" dirty="0"/>
          </a:p>
        </p:txBody>
      </p:sp>
      <p:grpSp>
        <p:nvGrpSpPr>
          <p:cNvPr id="12" name="Group 11"/>
          <p:cNvGrpSpPr/>
          <p:nvPr/>
        </p:nvGrpSpPr>
        <p:grpSpPr>
          <a:xfrm>
            <a:off x="2732468" y="4493654"/>
            <a:ext cx="5954332" cy="1907146"/>
            <a:chOff x="2732468" y="4493654"/>
            <a:chExt cx="5954332" cy="1907146"/>
          </a:xfrm>
        </p:grpSpPr>
        <p:sp>
          <p:nvSpPr>
            <p:cNvPr id="11" name="Rounded Rectangle 10"/>
            <p:cNvSpPr/>
            <p:nvPr/>
          </p:nvSpPr>
          <p:spPr>
            <a:xfrm>
              <a:off x="3771900" y="4493654"/>
              <a:ext cx="4914900" cy="190714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buFontTx/>
                <a:buChar char="-"/>
              </a:pPr>
              <a:r>
                <a:rPr lang="en-US" dirty="0" smtClean="0"/>
                <a:t>Configuration management knowledge base</a:t>
              </a:r>
            </a:p>
            <a:p>
              <a:pPr marL="285750" indent="-285750">
                <a:buFontTx/>
                <a:buChar char="-"/>
              </a:pPr>
              <a:r>
                <a:rPr lang="en-US" dirty="0" smtClean="0"/>
                <a:t>Financial databases</a:t>
              </a:r>
            </a:p>
            <a:p>
              <a:pPr marL="285750" indent="-285750">
                <a:buFontTx/>
                <a:buChar char="-"/>
              </a:pPr>
              <a:r>
                <a:rPr lang="en-US" dirty="0" smtClean="0"/>
                <a:t>Historical information and lessons learned.</a:t>
              </a:r>
            </a:p>
            <a:p>
              <a:pPr marL="285750" indent="-285750">
                <a:buFontTx/>
                <a:buChar char="-"/>
              </a:pPr>
              <a:r>
                <a:rPr lang="en-US" dirty="0" smtClean="0"/>
                <a:t>Issue and defect management database.</a:t>
              </a:r>
            </a:p>
            <a:p>
              <a:pPr marL="285750" indent="-285750">
                <a:buFontTx/>
                <a:buChar char="-"/>
              </a:pPr>
              <a:r>
                <a:rPr lang="en-US" dirty="0" smtClean="0"/>
                <a:t>Process measurement database.</a:t>
              </a:r>
            </a:p>
            <a:p>
              <a:pPr marL="285750" indent="-285750">
                <a:buFontTx/>
                <a:buChar char="-"/>
              </a:pPr>
              <a:r>
                <a:rPr lang="en-US" dirty="0" smtClean="0"/>
                <a:t>Project files. </a:t>
              </a:r>
              <a:endParaRPr lang="en-US" dirty="0"/>
            </a:p>
          </p:txBody>
        </p:sp>
        <p:cxnSp>
          <p:nvCxnSpPr>
            <p:cNvPr id="27" name="Straight Arrow Connector 26"/>
            <p:cNvCxnSpPr>
              <a:stCxn id="6" idx="3"/>
            </p:cNvCxnSpPr>
            <p:nvPr/>
          </p:nvCxnSpPr>
          <p:spPr>
            <a:xfrm>
              <a:off x="2732468" y="5331854"/>
              <a:ext cx="10394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13" name="Slide Number Placeholder 12"/>
          <p:cNvSpPr>
            <a:spLocks noGrp="1"/>
          </p:cNvSpPr>
          <p:nvPr>
            <p:ph type="sldNum" sz="quarter" idx="12"/>
          </p:nvPr>
        </p:nvSpPr>
        <p:spPr/>
        <p:txBody>
          <a:bodyPr/>
          <a:lstStyle/>
          <a:p>
            <a:fld id="{101B8DE2-37A8-4A8E-BF71-6270D430F22D}" type="slidenum">
              <a:rPr lang="en-US" smtClean="0"/>
              <a:t>65</a:t>
            </a:fld>
            <a:endParaRPr lang="en-US"/>
          </a:p>
        </p:txBody>
      </p:sp>
    </p:spTree>
    <p:extLst>
      <p:ext uri="{BB962C8B-B14F-4D97-AF65-F5344CB8AC3E}">
        <p14:creationId xmlns:p14="http://schemas.microsoft.com/office/powerpoint/2010/main" val="9463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Acquire Project Team                       Tools &amp; Techniques</a:t>
            </a:r>
            <a:endParaRPr lang="en-US" sz="3200" b="1" dirty="0"/>
          </a:p>
        </p:txBody>
      </p:sp>
      <p:graphicFrame>
        <p:nvGraphicFramePr>
          <p:cNvPr id="3" name="Diagram 2"/>
          <p:cNvGraphicFramePr/>
          <p:nvPr>
            <p:extLst>
              <p:ext uri="{D42A27DB-BD31-4B8C-83A1-F6EECF244321}">
                <p14:modId xmlns:p14="http://schemas.microsoft.com/office/powerpoint/2010/main" val="1380246224"/>
              </p:ext>
            </p:extLst>
          </p:nvPr>
        </p:nvGraphicFramePr>
        <p:xfrm>
          <a:off x="304800" y="9144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01B8DE2-37A8-4A8E-BF71-6270D430F22D}" type="slidenum">
              <a:rPr lang="en-US" smtClean="0"/>
              <a:t>66</a:t>
            </a:fld>
            <a:endParaRPr lang="en-US"/>
          </a:p>
        </p:txBody>
      </p:sp>
    </p:spTree>
    <p:extLst>
      <p:ext uri="{BB962C8B-B14F-4D97-AF65-F5344CB8AC3E}">
        <p14:creationId xmlns:p14="http://schemas.microsoft.com/office/powerpoint/2010/main" val="4208121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Pre-Assignment                                 Tools &amp; Techniques</a:t>
            </a:r>
            <a:endParaRPr lang="en-US" sz="3200" b="1" dirty="0"/>
          </a:p>
        </p:txBody>
      </p:sp>
      <p:sp>
        <p:nvSpPr>
          <p:cNvPr id="4" name="Content Placeholder 3"/>
          <p:cNvSpPr>
            <a:spLocks noGrp="1"/>
          </p:cNvSpPr>
          <p:nvPr>
            <p:ph idx="1"/>
          </p:nvPr>
        </p:nvSpPr>
        <p:spPr>
          <a:xfrm>
            <a:off x="228600" y="990600"/>
            <a:ext cx="8610600" cy="5638800"/>
          </a:xfrm>
        </p:spPr>
        <p:txBody>
          <a:bodyPr>
            <a:normAutofit/>
          </a:bodyPr>
          <a:lstStyle/>
          <a:p>
            <a:pPr marL="0" indent="0">
              <a:buNone/>
            </a:pPr>
            <a:r>
              <a:rPr lang="en-US" sz="2400" dirty="0" smtClean="0"/>
              <a:t>When project team members are selected in advance, they are considered pre-assigned.</a:t>
            </a:r>
          </a:p>
          <a:p>
            <a:pPr marL="0" indent="0">
              <a:buNone/>
            </a:pPr>
            <a:endParaRPr lang="en-US" sz="2400" dirty="0" smtClean="0"/>
          </a:p>
          <a:p>
            <a:pPr marL="0" indent="0">
              <a:buNone/>
            </a:pPr>
            <a:r>
              <a:rPr lang="en-US" sz="2400" dirty="0" smtClean="0"/>
              <a:t>The situation can occur if;</a:t>
            </a:r>
          </a:p>
          <a:p>
            <a:pPr marL="0" indent="0">
              <a:buNone/>
            </a:pPr>
            <a:endParaRPr lang="en-US" sz="2400" dirty="0" smtClean="0"/>
          </a:p>
          <a:p>
            <a:pPr marL="514350" indent="-514350">
              <a:buAutoNum type="arabicPeriod"/>
            </a:pPr>
            <a:r>
              <a:rPr lang="en-US" sz="2400" dirty="0" smtClean="0"/>
              <a:t>The project is the result of specific people being identified as part of a competitive proposal.</a:t>
            </a:r>
          </a:p>
          <a:p>
            <a:pPr marL="514350" indent="-514350">
              <a:buAutoNum type="arabicPeriod"/>
            </a:pPr>
            <a:r>
              <a:rPr lang="en-US" sz="2400" dirty="0" smtClean="0"/>
              <a:t>If the project is dependent upon the expertise of particular persons.</a:t>
            </a:r>
          </a:p>
          <a:p>
            <a:pPr marL="514350" indent="-514350">
              <a:buAutoNum type="arabicPeriod"/>
            </a:pPr>
            <a:r>
              <a:rPr lang="en-US" sz="2400" dirty="0" smtClean="0"/>
              <a:t>If some staff assignments are defined within the project charter.</a:t>
            </a:r>
            <a:endParaRPr lang="en-US" sz="2400" dirty="0"/>
          </a:p>
        </p:txBody>
      </p:sp>
      <p:sp>
        <p:nvSpPr>
          <p:cNvPr id="3" name="Slide Number Placeholder 2"/>
          <p:cNvSpPr>
            <a:spLocks noGrp="1"/>
          </p:cNvSpPr>
          <p:nvPr>
            <p:ph type="sldNum" sz="quarter" idx="12"/>
          </p:nvPr>
        </p:nvSpPr>
        <p:spPr/>
        <p:txBody>
          <a:bodyPr/>
          <a:lstStyle/>
          <a:p>
            <a:fld id="{101B8DE2-37A8-4A8E-BF71-6270D430F22D}" type="slidenum">
              <a:rPr lang="en-US" smtClean="0"/>
              <a:t>67</a:t>
            </a:fld>
            <a:endParaRPr lang="en-US"/>
          </a:p>
        </p:txBody>
      </p:sp>
    </p:spTree>
    <p:extLst>
      <p:ext uri="{BB962C8B-B14F-4D97-AF65-F5344CB8AC3E}">
        <p14:creationId xmlns:p14="http://schemas.microsoft.com/office/powerpoint/2010/main" val="3913369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4" name="Content Placeholder 3"/>
          <p:cNvSpPr>
            <a:spLocks noGrp="1"/>
          </p:cNvSpPr>
          <p:nvPr>
            <p:ph idx="1"/>
          </p:nvPr>
        </p:nvSpPr>
        <p:spPr>
          <a:xfrm>
            <a:off x="228600" y="914400"/>
            <a:ext cx="8686800" cy="5791200"/>
          </a:xfrm>
        </p:spPr>
        <p:txBody>
          <a:bodyPr/>
          <a:lstStyle/>
          <a:p>
            <a:pPr marL="0" indent="0">
              <a:buNone/>
            </a:pPr>
            <a:r>
              <a:rPr lang="en-US" sz="2400" dirty="0" smtClean="0"/>
              <a:t>Staff assignments are negotiated on many projects. The project management team may need to negotiate with;</a:t>
            </a:r>
          </a:p>
          <a:p>
            <a:pPr marL="0" indent="0">
              <a:buNone/>
            </a:pPr>
            <a:endParaRPr lang="en-US" dirty="0"/>
          </a:p>
          <a:p>
            <a:pPr marL="0" indent="0">
              <a:buNone/>
            </a:pPr>
            <a:endParaRPr lang="en-US" dirty="0"/>
          </a:p>
        </p:txBody>
      </p:sp>
      <p:grpSp>
        <p:nvGrpSpPr>
          <p:cNvPr id="11" name="Group 10"/>
          <p:cNvGrpSpPr/>
          <p:nvPr/>
        </p:nvGrpSpPr>
        <p:grpSpPr>
          <a:xfrm>
            <a:off x="228600" y="1905000"/>
            <a:ext cx="8763000" cy="1524000"/>
            <a:chOff x="228600" y="2209800"/>
            <a:chExt cx="8763000" cy="1524000"/>
          </a:xfrm>
        </p:grpSpPr>
        <p:sp>
          <p:nvSpPr>
            <p:cNvPr id="5" name="Rounded Rectangle 4"/>
            <p:cNvSpPr/>
            <p:nvPr/>
          </p:nvSpPr>
          <p:spPr>
            <a:xfrm>
              <a:off x="228600" y="2514600"/>
              <a:ext cx="2573628"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Functional Managers</a:t>
              </a:r>
            </a:p>
          </p:txBody>
        </p:sp>
        <p:sp>
          <p:nvSpPr>
            <p:cNvPr id="8" name="Rounded Rectangle 7"/>
            <p:cNvSpPr/>
            <p:nvPr/>
          </p:nvSpPr>
          <p:spPr>
            <a:xfrm>
              <a:off x="3124200" y="2209800"/>
              <a:ext cx="5867400" cy="152400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To ensure that the project receives appropriately competent staff in the required time frame </a:t>
              </a:r>
            </a:p>
            <a:p>
              <a:pPr marL="285750" indent="-285750" algn="just">
                <a:buFontTx/>
                <a:buChar char="-"/>
              </a:pPr>
              <a:r>
                <a:rPr lang="en-US" dirty="0" smtClean="0"/>
                <a:t>Project team members will be able, willing and authorized to work on the project until their responsibilities are completed.</a:t>
              </a:r>
              <a:endParaRPr lang="en-US" dirty="0"/>
            </a:p>
          </p:txBody>
        </p:sp>
      </p:grpSp>
      <p:grpSp>
        <p:nvGrpSpPr>
          <p:cNvPr id="3" name="Group 2"/>
          <p:cNvGrpSpPr/>
          <p:nvPr/>
        </p:nvGrpSpPr>
        <p:grpSpPr>
          <a:xfrm>
            <a:off x="304800" y="3662430"/>
            <a:ext cx="7696200" cy="1138170"/>
            <a:chOff x="304800" y="3662430"/>
            <a:chExt cx="7696200" cy="1138170"/>
          </a:xfrm>
        </p:grpSpPr>
        <p:sp>
          <p:nvSpPr>
            <p:cNvPr id="6" name="Rounded Rectangle 5"/>
            <p:cNvSpPr/>
            <p:nvPr/>
          </p:nvSpPr>
          <p:spPr>
            <a:xfrm>
              <a:off x="304800" y="3810000"/>
              <a:ext cx="2573628" cy="838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t>Other Project Management Teams</a:t>
              </a:r>
            </a:p>
          </p:txBody>
        </p:sp>
        <p:sp>
          <p:nvSpPr>
            <p:cNvPr id="9" name="Rounded Rectangle 8"/>
            <p:cNvSpPr/>
            <p:nvPr/>
          </p:nvSpPr>
          <p:spPr>
            <a:xfrm>
              <a:off x="3124200" y="3662430"/>
              <a:ext cx="4876800" cy="113817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Other project management teams within the performing organization, to appropriately assign scarce or specialized human resources</a:t>
              </a:r>
              <a:endParaRPr lang="en-US" dirty="0"/>
            </a:p>
          </p:txBody>
        </p:sp>
      </p:grpSp>
      <p:grpSp>
        <p:nvGrpSpPr>
          <p:cNvPr id="13" name="Group 12"/>
          <p:cNvGrpSpPr/>
          <p:nvPr/>
        </p:nvGrpSpPr>
        <p:grpSpPr>
          <a:xfrm>
            <a:off x="304800" y="5029200"/>
            <a:ext cx="8686800" cy="1524000"/>
            <a:chOff x="304800" y="5402151"/>
            <a:chExt cx="8686800" cy="1524000"/>
          </a:xfrm>
        </p:grpSpPr>
        <p:sp>
          <p:nvSpPr>
            <p:cNvPr id="7" name="Rounded Rectangle 6"/>
            <p:cNvSpPr/>
            <p:nvPr/>
          </p:nvSpPr>
          <p:spPr>
            <a:xfrm>
              <a:off x="304800" y="5638800"/>
              <a:ext cx="2573628" cy="8382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smtClean="0"/>
                <a:t>External Organizations</a:t>
              </a:r>
            </a:p>
          </p:txBody>
        </p:sp>
        <p:sp>
          <p:nvSpPr>
            <p:cNvPr id="10" name="Rounded Rectangle 9"/>
            <p:cNvSpPr/>
            <p:nvPr/>
          </p:nvSpPr>
          <p:spPr>
            <a:xfrm>
              <a:off x="3124200" y="5402151"/>
              <a:ext cx="5867400" cy="1524000"/>
            </a:xfrm>
            <a:prstGeom prst="roundRect">
              <a:avLst/>
            </a:prstGeom>
          </p:spPr>
          <p:style>
            <a:lnRef idx="1">
              <a:schemeClr val="dk1"/>
            </a:lnRef>
            <a:fillRef idx="2">
              <a:schemeClr val="dk1"/>
            </a:fillRef>
            <a:effectRef idx="1">
              <a:schemeClr val="dk1"/>
            </a:effectRef>
            <a:fontRef idx="minor">
              <a:schemeClr val="dk1"/>
            </a:fontRef>
          </p:style>
          <p:txBody>
            <a:bodyPr rtlCol="0" anchor="t" anchorCtr="0"/>
            <a:lstStyle/>
            <a:p>
              <a:pPr marL="285750" indent="-285750" algn="just">
                <a:buFontTx/>
                <a:buChar char="-"/>
              </a:pPr>
              <a:r>
                <a:rPr lang="en-US" dirty="0" smtClean="0"/>
                <a:t>For appropriate, scarce, specialized, qualified, certified or other such specified human resources.</a:t>
              </a:r>
            </a:p>
            <a:p>
              <a:pPr marL="285750" indent="-285750" algn="just">
                <a:buFontTx/>
                <a:buChar char="-"/>
              </a:pPr>
              <a:r>
                <a:rPr lang="en-US" dirty="0" smtClean="0"/>
                <a:t>Special considerations should be given to external negotiating policies, practices, processes, guidelines, legal and other such criteria</a:t>
              </a:r>
              <a:endParaRPr lang="en-US" dirty="0"/>
            </a:p>
          </p:txBody>
        </p:sp>
      </p:grpSp>
      <p:sp>
        <p:nvSpPr>
          <p:cNvPr id="12" name="Slide Number Placeholder 11"/>
          <p:cNvSpPr>
            <a:spLocks noGrp="1"/>
          </p:cNvSpPr>
          <p:nvPr>
            <p:ph type="sldNum" sz="quarter" idx="12"/>
          </p:nvPr>
        </p:nvSpPr>
        <p:spPr/>
        <p:txBody>
          <a:bodyPr/>
          <a:lstStyle/>
          <a:p>
            <a:fld id="{101B8DE2-37A8-4A8E-BF71-6270D430F22D}" type="slidenum">
              <a:rPr lang="en-US" smtClean="0"/>
              <a:t>68</a:t>
            </a:fld>
            <a:endParaRPr lang="en-US"/>
          </a:p>
        </p:txBody>
      </p:sp>
    </p:spTree>
    <p:extLst>
      <p:ext uri="{BB962C8B-B14F-4D97-AF65-F5344CB8AC3E}">
        <p14:creationId xmlns:p14="http://schemas.microsoft.com/office/powerpoint/2010/main" val="34336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4" name="Content Placeholder 3"/>
          <p:cNvSpPr>
            <a:spLocks noGrp="1"/>
          </p:cNvSpPr>
          <p:nvPr>
            <p:ph idx="1"/>
          </p:nvPr>
        </p:nvSpPr>
        <p:spPr>
          <a:xfrm>
            <a:off x="457200" y="1066801"/>
            <a:ext cx="8229600" cy="3200400"/>
          </a:xfrm>
        </p:spPr>
        <p:txBody>
          <a:bodyPr>
            <a:normAutofit/>
          </a:bodyPr>
          <a:lstStyle/>
          <a:p>
            <a:pPr marL="0" indent="0" algn="just">
              <a:buNone/>
            </a:pPr>
            <a:r>
              <a:rPr lang="en-US" sz="2400" b="1" i="1" dirty="0" smtClean="0"/>
              <a:t>The project management’s team ability to influence others plays an important role in negotiating staff assignments, as do the politics of the organization involved.</a:t>
            </a:r>
          </a:p>
          <a:p>
            <a:pPr marL="0" indent="0" algn="just">
              <a:buNone/>
            </a:pPr>
            <a:endParaRPr lang="en-US" sz="2400" b="1" i="1" dirty="0"/>
          </a:p>
          <a:p>
            <a:pPr marL="0" indent="0" algn="just">
              <a:buNone/>
            </a:pPr>
            <a:r>
              <a:rPr lang="en-US" sz="2400" b="1" i="1" dirty="0" smtClean="0"/>
              <a:t>As an example, a functional manager will weigh the benefits and visibility of competing projects when determining where to assign exceptional performers requested by various project teams. </a:t>
            </a:r>
            <a:endParaRPr lang="en-US" sz="2400" b="1" i="1" dirty="0"/>
          </a:p>
        </p:txBody>
      </p:sp>
      <p:sp>
        <p:nvSpPr>
          <p:cNvPr id="3" name="Slide Number Placeholder 2"/>
          <p:cNvSpPr>
            <a:spLocks noGrp="1"/>
          </p:cNvSpPr>
          <p:nvPr>
            <p:ph type="sldNum" sz="quarter" idx="12"/>
          </p:nvPr>
        </p:nvSpPr>
        <p:spPr/>
        <p:txBody>
          <a:bodyPr/>
          <a:lstStyle/>
          <a:p>
            <a:fld id="{101B8DE2-37A8-4A8E-BF71-6270D430F22D}" type="slidenum">
              <a:rPr lang="en-US" smtClean="0"/>
              <a:t>69</a:t>
            </a:fld>
            <a:endParaRPr lang="en-US"/>
          </a:p>
        </p:txBody>
      </p:sp>
    </p:spTree>
    <p:extLst>
      <p:ext uri="{BB962C8B-B14F-4D97-AF65-F5344CB8AC3E}">
        <p14:creationId xmlns:p14="http://schemas.microsoft.com/office/powerpoint/2010/main" val="3094931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207818"/>
            <a:ext cx="36576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t>Organizational Structures</a:t>
            </a:r>
            <a:endParaRPr lang="en-US" sz="2400"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16832"/>
            <a:ext cx="8458200" cy="487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1052736"/>
            <a:ext cx="8812088" cy="738664"/>
          </a:xfrm>
          <a:prstGeom prst="rect">
            <a:avLst/>
          </a:prstGeom>
          <a:noFill/>
        </p:spPr>
        <p:txBody>
          <a:bodyPr wrap="square" rtlCol="0">
            <a:spAutoFit/>
          </a:bodyPr>
          <a:lstStyle/>
          <a:p>
            <a:pPr algn="just"/>
            <a:r>
              <a:rPr lang="en-US" sz="1400" b="1" dirty="0"/>
              <a:t>S</a:t>
            </a:r>
            <a:r>
              <a:rPr lang="en-US" sz="1400" b="1" dirty="0" smtClean="0"/>
              <a:t>ome </a:t>
            </a:r>
            <a:r>
              <a:rPr lang="en-US" sz="1400" b="1" dirty="0"/>
              <a:t>O</a:t>
            </a:r>
            <a:r>
              <a:rPr lang="en-US" sz="1400" b="1" dirty="0" smtClean="0"/>
              <a:t>rganizations </a:t>
            </a:r>
            <a:r>
              <a:rPr lang="en-US" sz="1400" b="1" dirty="0"/>
              <a:t>use a hybrid (mix) of these structures to meet their varied needs. For example, a functional organization may run a specific project just like it would be run in a </a:t>
            </a:r>
            <a:r>
              <a:rPr lang="en-US" sz="1400" b="1" dirty="0" err="1"/>
              <a:t>projectized</a:t>
            </a:r>
            <a:r>
              <a:rPr lang="en-US" sz="1400" b="1" dirty="0"/>
              <a:t> organization.  Such organizations are called composite </a:t>
            </a:r>
            <a:r>
              <a:rPr lang="en-US" sz="1400" b="1" dirty="0" smtClean="0"/>
              <a:t>organizations</a:t>
            </a:r>
            <a:endParaRPr lang="en-AU" sz="1400" b="1" dirty="0"/>
          </a:p>
        </p:txBody>
      </p:sp>
    </p:spTree>
    <p:extLst>
      <p:ext uri="{BB962C8B-B14F-4D97-AF65-F5344CB8AC3E}">
        <p14:creationId xmlns:p14="http://schemas.microsoft.com/office/powerpoint/2010/main" val="7428447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983163"/>
          </a:xfrm>
        </p:spPr>
        <p:txBody>
          <a:bodyPr/>
          <a:lstStyle/>
          <a:p>
            <a:pPr marL="0" indent="0">
              <a:buNone/>
            </a:pPr>
            <a:r>
              <a:rPr lang="en-US" b="1" dirty="0" smtClean="0">
                <a:solidFill>
                  <a:srgbClr val="FF0000"/>
                </a:solidFill>
              </a:rPr>
              <a:t>Negotiation</a:t>
            </a:r>
            <a:r>
              <a:rPr lang="en-US" dirty="0" smtClean="0"/>
              <a:t> process involves in dealing with another person or party to settle a matter.</a:t>
            </a:r>
          </a:p>
          <a:p>
            <a:pPr marL="0" indent="0">
              <a:buNone/>
            </a:pPr>
            <a:endParaRPr lang="en-US" dirty="0"/>
          </a:p>
          <a:p>
            <a:pPr marL="0" indent="0">
              <a:buNone/>
            </a:pPr>
            <a:endParaRPr lang="en-US" dirty="0"/>
          </a:p>
        </p:txBody>
      </p:sp>
      <p:sp>
        <p:nvSpPr>
          <p:cNvPr id="5" name="Rounded Rectangle 4"/>
          <p:cNvSpPr/>
          <p:nvPr/>
        </p:nvSpPr>
        <p:spPr>
          <a:xfrm>
            <a:off x="152400" y="2819400"/>
            <a:ext cx="44196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solidFill>
                  <a:schemeClr val="tx1"/>
                </a:solidFill>
              </a:rPr>
              <a:t>In successful negotiation, everyone wins</a:t>
            </a:r>
            <a:endParaRPr lang="en-US" sz="2000" b="1" dirty="0">
              <a:solidFill>
                <a:schemeClr val="tx1"/>
              </a:solidFill>
            </a:endParaRPr>
          </a:p>
        </p:txBody>
      </p:sp>
      <p:sp>
        <p:nvSpPr>
          <p:cNvPr id="6" name="Rounded Rectangle 5"/>
          <p:cNvSpPr/>
          <p:nvPr/>
        </p:nvSpPr>
        <p:spPr>
          <a:xfrm>
            <a:off x="4800600" y="2784764"/>
            <a:ext cx="4267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rPr>
              <a:t>Objective should be agreement not victory</a:t>
            </a:r>
            <a:endParaRPr lang="en-US" sz="2000" b="1" dirty="0">
              <a:solidFill>
                <a:schemeClr val="tx1"/>
              </a:solidFill>
            </a:endParaRPr>
          </a:p>
        </p:txBody>
      </p:sp>
      <p:sp>
        <p:nvSpPr>
          <p:cNvPr id="7" name="Rounded Rectangle 6"/>
          <p:cNvSpPr/>
          <p:nvPr/>
        </p:nvSpPr>
        <p:spPr>
          <a:xfrm>
            <a:off x="152400" y="3886200"/>
            <a:ext cx="44196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chemeClr val="tx1"/>
                </a:solidFill>
              </a:rPr>
              <a:t>Settlement of issue for benefit of all parties</a:t>
            </a:r>
            <a:endParaRPr lang="en-US" sz="2000" b="1" dirty="0">
              <a:solidFill>
                <a:schemeClr val="tx1"/>
              </a:solidFill>
            </a:endParaRPr>
          </a:p>
        </p:txBody>
      </p:sp>
      <p:sp>
        <p:nvSpPr>
          <p:cNvPr id="8" name="Rounded Rectangle 7"/>
          <p:cNvSpPr/>
          <p:nvPr/>
        </p:nvSpPr>
        <p:spPr>
          <a:xfrm>
            <a:off x="4800600" y="3938155"/>
            <a:ext cx="4267200" cy="647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Two essential things for negotiation. Influence &amp; Confidence </a:t>
            </a:r>
            <a:endParaRPr lang="en-US" b="1" dirty="0"/>
          </a:p>
        </p:txBody>
      </p:sp>
      <p:sp>
        <p:nvSpPr>
          <p:cNvPr id="9" name="Rounded Rectangle 8"/>
          <p:cNvSpPr/>
          <p:nvPr/>
        </p:nvSpPr>
        <p:spPr>
          <a:xfrm>
            <a:off x="2272145" y="5105400"/>
            <a:ext cx="44196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solidFill>
              </a:rPr>
              <a:t>Negotiation Process (3Fs)</a:t>
            </a:r>
          </a:p>
          <a:p>
            <a:pPr algn="ctr"/>
            <a:r>
              <a:rPr lang="en-US" sz="2000" b="1" dirty="0" smtClean="0">
                <a:solidFill>
                  <a:schemeClr val="tx1"/>
                </a:solidFill>
              </a:rPr>
              <a:t>Fair, Fast and Firm</a:t>
            </a:r>
            <a:endParaRPr lang="en-US" sz="2000" b="1" dirty="0">
              <a:solidFill>
                <a:schemeClr val="tx1"/>
              </a:solidFill>
            </a:endParaRPr>
          </a:p>
        </p:txBody>
      </p:sp>
      <p:sp>
        <p:nvSpPr>
          <p:cNvPr id="10" name="Rectangle 9"/>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70</a:t>
            </a:fld>
            <a:endParaRPr lang="en-US"/>
          </a:p>
        </p:txBody>
      </p:sp>
    </p:spTree>
    <p:extLst>
      <p:ext uri="{BB962C8B-B14F-4D97-AF65-F5344CB8AC3E}">
        <p14:creationId xmlns:p14="http://schemas.microsoft.com/office/powerpoint/2010/main" val="254811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345" y="990600"/>
            <a:ext cx="8839200" cy="5867400"/>
          </a:xfrm>
        </p:spPr>
        <p:txBody>
          <a:bodyPr>
            <a:normAutofit lnSpcReduction="10000"/>
          </a:bodyPr>
          <a:lstStyle/>
          <a:p>
            <a:pPr marL="0" indent="0">
              <a:buNone/>
            </a:pPr>
            <a:r>
              <a:rPr lang="en-US" b="1" dirty="0" smtClean="0">
                <a:solidFill>
                  <a:srgbClr val="FF0000"/>
                </a:solidFill>
              </a:rPr>
              <a:t>During Negotiation;</a:t>
            </a:r>
          </a:p>
          <a:p>
            <a:r>
              <a:rPr lang="en-US" dirty="0" smtClean="0"/>
              <a:t>Be firm yet polite when making a stand.</a:t>
            </a:r>
          </a:p>
          <a:p>
            <a:r>
              <a:rPr lang="en-US" dirty="0" smtClean="0"/>
              <a:t>Emphasize advantages &amp; disadvantages of your approach.</a:t>
            </a:r>
          </a:p>
          <a:p>
            <a:r>
              <a:rPr lang="en-US" dirty="0" smtClean="0"/>
              <a:t>Put ego aside and concentrate on the matter at hand.</a:t>
            </a:r>
          </a:p>
          <a:p>
            <a:r>
              <a:rPr lang="en-US" dirty="0" smtClean="0"/>
              <a:t>Aim for solutions that are interest based and not based only on what any individual desires.</a:t>
            </a:r>
          </a:p>
          <a:p>
            <a:r>
              <a:rPr lang="en-US" dirty="0" smtClean="0"/>
              <a:t>Value time, schedules and deadlines. Try not to waste time, but be sensitive to the other party’s needs to discuss.</a:t>
            </a:r>
            <a:endParaRPr lang="en-US" dirty="0"/>
          </a:p>
        </p:txBody>
      </p:sp>
      <p:sp>
        <p:nvSpPr>
          <p:cNvPr id="4" name="Rectangle 3"/>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Negotiation                                        Tools &amp; Techniques</a:t>
            </a:r>
            <a:endParaRPr lang="en-US" sz="3200" b="1" dirty="0"/>
          </a:p>
        </p:txBody>
      </p:sp>
      <p:sp>
        <p:nvSpPr>
          <p:cNvPr id="2" name="Slide Number Placeholder 1"/>
          <p:cNvSpPr>
            <a:spLocks noGrp="1"/>
          </p:cNvSpPr>
          <p:nvPr>
            <p:ph type="sldNum" sz="quarter" idx="12"/>
          </p:nvPr>
        </p:nvSpPr>
        <p:spPr/>
        <p:txBody>
          <a:bodyPr/>
          <a:lstStyle/>
          <a:p>
            <a:fld id="{101B8DE2-37A8-4A8E-BF71-6270D430F22D}" type="slidenum">
              <a:rPr lang="en-US" smtClean="0"/>
              <a:t>71</a:t>
            </a:fld>
            <a:endParaRPr lang="en-US"/>
          </a:p>
        </p:txBody>
      </p:sp>
    </p:spTree>
    <p:extLst>
      <p:ext uri="{BB962C8B-B14F-4D97-AF65-F5344CB8AC3E}">
        <p14:creationId xmlns:p14="http://schemas.microsoft.com/office/powerpoint/2010/main" val="341295800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7184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t>Virtual Teams                                     Tools &amp; Techniques</a:t>
            </a:r>
            <a:endParaRPr lang="en-US" sz="3200" b="1" dirty="0"/>
          </a:p>
        </p:txBody>
      </p:sp>
      <p:sp>
        <p:nvSpPr>
          <p:cNvPr id="4" name="Rounded Rectangle 3"/>
          <p:cNvSpPr/>
          <p:nvPr/>
        </p:nvSpPr>
        <p:spPr>
          <a:xfrm>
            <a:off x="76200" y="1137730"/>
            <a:ext cx="4353446" cy="6910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200" b="1" dirty="0" smtClean="0"/>
              <a:t>A new possibility of acquiring project team members</a:t>
            </a:r>
            <a:endParaRPr lang="en-US" sz="2200" b="1" dirty="0"/>
          </a:p>
        </p:txBody>
      </p:sp>
      <p:sp>
        <p:nvSpPr>
          <p:cNvPr id="8" name="Content Placeholder 7"/>
          <p:cNvSpPr>
            <a:spLocks noGrp="1"/>
          </p:cNvSpPr>
          <p:nvPr>
            <p:ph idx="1"/>
          </p:nvPr>
        </p:nvSpPr>
        <p:spPr>
          <a:xfrm>
            <a:off x="4572000" y="2667000"/>
            <a:ext cx="4648200" cy="3687763"/>
          </a:xfrm>
        </p:spPr>
        <p:txBody>
          <a:bodyPr>
            <a:normAutofit lnSpcReduction="10000"/>
          </a:bodyPr>
          <a:lstStyle/>
          <a:p>
            <a:pPr marL="0" indent="0">
              <a:buNone/>
            </a:pPr>
            <a:r>
              <a:rPr lang="en-US" sz="2400" dirty="0" smtClean="0"/>
              <a:t>Advantages;</a:t>
            </a:r>
          </a:p>
          <a:p>
            <a:pPr>
              <a:buFont typeface="Wingdings" pitchFamily="2" charset="2"/>
              <a:buChar char="Ø"/>
            </a:pPr>
            <a:r>
              <a:rPr lang="en-US" sz="2400" dirty="0" smtClean="0"/>
              <a:t>Teams from widespread geographical areas.</a:t>
            </a:r>
          </a:p>
          <a:p>
            <a:pPr>
              <a:buFont typeface="Wingdings" pitchFamily="2" charset="2"/>
              <a:buChar char="Ø"/>
            </a:pPr>
            <a:r>
              <a:rPr lang="en-US" sz="2400" dirty="0" smtClean="0"/>
              <a:t>Addition of special expertise.</a:t>
            </a:r>
          </a:p>
          <a:p>
            <a:pPr>
              <a:buFont typeface="Wingdings" pitchFamily="2" charset="2"/>
              <a:buChar char="Ø"/>
            </a:pPr>
            <a:r>
              <a:rPr lang="en-US" sz="2400" dirty="0" smtClean="0"/>
              <a:t>Different shifts, days, hours.</a:t>
            </a:r>
          </a:p>
          <a:p>
            <a:pPr>
              <a:buFont typeface="Wingdings" pitchFamily="2" charset="2"/>
              <a:buChar char="Ø"/>
            </a:pPr>
            <a:r>
              <a:rPr lang="en-US" sz="2400" dirty="0" smtClean="0"/>
              <a:t>Mobility limitations and disabilities.</a:t>
            </a:r>
          </a:p>
          <a:p>
            <a:pPr>
              <a:buFont typeface="Wingdings" pitchFamily="2" charset="2"/>
              <a:buChar char="Ø"/>
            </a:pPr>
            <a:r>
              <a:rPr lang="en-US" sz="2400" dirty="0" smtClean="0"/>
              <a:t>Overcome project constraints of travel expense. </a:t>
            </a:r>
          </a:p>
          <a:p>
            <a:pPr>
              <a:buFont typeface="Wingdings" pitchFamily="2" charset="2"/>
              <a:buChar char="Ø"/>
            </a:pPr>
            <a:endParaRPr lang="en-US" sz="2400" dirty="0"/>
          </a:p>
        </p:txBody>
      </p:sp>
      <p:sp>
        <p:nvSpPr>
          <p:cNvPr id="10" name="Content Placeholder 7"/>
          <p:cNvSpPr txBox="1">
            <a:spLocks/>
          </p:cNvSpPr>
          <p:nvPr/>
        </p:nvSpPr>
        <p:spPr>
          <a:xfrm>
            <a:off x="152400" y="1990040"/>
            <a:ext cx="4277246" cy="47917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sz="2200" dirty="0" smtClean="0"/>
              <a:t>Disadvantages;</a:t>
            </a:r>
          </a:p>
          <a:p>
            <a:pPr algn="just">
              <a:buFont typeface="Wingdings" pitchFamily="2" charset="2"/>
              <a:buChar char="Ø"/>
            </a:pPr>
            <a:r>
              <a:rPr lang="en-US" sz="2200" dirty="0" smtClean="0"/>
              <a:t>Possibility of misunderstandings.</a:t>
            </a:r>
          </a:p>
          <a:p>
            <a:pPr algn="just">
              <a:buFont typeface="Wingdings" pitchFamily="2" charset="2"/>
              <a:buChar char="Ø"/>
            </a:pPr>
            <a:r>
              <a:rPr lang="en-US" sz="2200" dirty="0" smtClean="0"/>
              <a:t>Feeling of isolation.</a:t>
            </a:r>
          </a:p>
          <a:p>
            <a:pPr algn="just">
              <a:buFont typeface="Wingdings" pitchFamily="2" charset="2"/>
              <a:buChar char="Ø"/>
            </a:pPr>
            <a:r>
              <a:rPr lang="en-US" sz="2200" dirty="0" smtClean="0"/>
              <a:t>Difficulties in sharing knowledge and experience between team members.</a:t>
            </a:r>
          </a:p>
          <a:p>
            <a:pPr algn="just">
              <a:buFont typeface="Wingdings" pitchFamily="2" charset="2"/>
              <a:buChar char="Ø"/>
            </a:pPr>
            <a:r>
              <a:rPr lang="en-US" sz="2200" dirty="0" smtClean="0"/>
              <a:t>Appropriate technology.</a:t>
            </a:r>
          </a:p>
          <a:p>
            <a:pPr algn="just">
              <a:buFont typeface="Wingdings" pitchFamily="2" charset="2"/>
              <a:buChar char="Ø"/>
            </a:pPr>
            <a:r>
              <a:rPr lang="en-US" sz="2200" dirty="0" smtClean="0"/>
              <a:t>Importance of communication planning.</a:t>
            </a:r>
          </a:p>
          <a:p>
            <a:pPr algn="just">
              <a:buFont typeface="Wingdings" pitchFamily="2" charset="2"/>
              <a:buChar char="Ø"/>
            </a:pPr>
            <a:r>
              <a:rPr lang="en-US" sz="2200" dirty="0" smtClean="0"/>
              <a:t>Additional time for conflict resolution, decision making, cultural differences, sharing of success credit. </a:t>
            </a:r>
          </a:p>
          <a:p>
            <a:pPr>
              <a:buFont typeface="Wingdings" pitchFamily="2" charset="2"/>
              <a:buChar char="Ø"/>
            </a:pPr>
            <a:endParaRPr lang="en-US" sz="2200" dirty="0"/>
          </a:p>
        </p:txBody>
      </p:sp>
      <p:sp>
        <p:nvSpPr>
          <p:cNvPr id="2" name="Slide Number Placeholder 1"/>
          <p:cNvSpPr>
            <a:spLocks noGrp="1"/>
          </p:cNvSpPr>
          <p:nvPr>
            <p:ph type="sldNum" sz="quarter" idx="12"/>
          </p:nvPr>
        </p:nvSpPr>
        <p:spPr/>
        <p:txBody>
          <a:bodyPr/>
          <a:lstStyle/>
          <a:p>
            <a:fld id="{101B8DE2-37A8-4A8E-BF71-6270D430F22D}" type="slidenum">
              <a:rPr lang="en-US" smtClean="0"/>
              <a:t>72</a:t>
            </a:fld>
            <a:endParaRPr lang="en-US"/>
          </a:p>
        </p:txBody>
      </p:sp>
    </p:spTree>
    <p:extLst>
      <p:ext uri="{BB962C8B-B14F-4D97-AF65-F5344CB8AC3E}">
        <p14:creationId xmlns:p14="http://schemas.microsoft.com/office/powerpoint/2010/main" val="33462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smtClean="0"/>
              <a:t>Project Staff Assignments                                   Outputs</a:t>
            </a:r>
            <a:endParaRPr lang="en-US" sz="3200" b="1" dirty="0"/>
          </a:p>
        </p:txBody>
      </p:sp>
      <p:sp>
        <p:nvSpPr>
          <p:cNvPr id="3" name="Rounded Rectangle 2"/>
          <p:cNvSpPr/>
          <p:nvPr/>
        </p:nvSpPr>
        <p:spPr>
          <a:xfrm>
            <a:off x="838200" y="1143000"/>
            <a:ext cx="6705600" cy="1219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The project is staffed when appropriate people have been assigned to the team </a:t>
            </a:r>
            <a:endParaRPr lang="en-US" sz="2400" dirty="0"/>
          </a:p>
        </p:txBody>
      </p:sp>
      <p:sp>
        <p:nvSpPr>
          <p:cNvPr id="5" name="Content Placeholder 4"/>
          <p:cNvSpPr>
            <a:spLocks noGrp="1"/>
          </p:cNvSpPr>
          <p:nvPr>
            <p:ph idx="1"/>
          </p:nvPr>
        </p:nvSpPr>
        <p:spPr>
          <a:xfrm>
            <a:off x="228600" y="2895600"/>
            <a:ext cx="8763000" cy="2514600"/>
          </a:xfrm>
        </p:spPr>
        <p:txBody>
          <a:bodyPr>
            <a:normAutofit/>
          </a:bodyPr>
          <a:lstStyle/>
          <a:p>
            <a:pPr marL="0" indent="0">
              <a:buNone/>
            </a:pPr>
            <a:r>
              <a:rPr lang="en-US" sz="2400" dirty="0" smtClean="0"/>
              <a:t>The documentation of these assignments can include;</a:t>
            </a:r>
          </a:p>
          <a:p>
            <a:pPr marL="514350" indent="-514350">
              <a:buFont typeface="+mj-lt"/>
              <a:buAutoNum type="alphaLcPeriod"/>
            </a:pPr>
            <a:r>
              <a:rPr lang="en-US" sz="2400" dirty="0" smtClean="0"/>
              <a:t>Project team directory.</a:t>
            </a:r>
          </a:p>
          <a:p>
            <a:pPr marL="514350" indent="-514350">
              <a:buFont typeface="+mj-lt"/>
              <a:buAutoNum type="alphaLcPeriod"/>
            </a:pPr>
            <a:r>
              <a:rPr lang="en-US" sz="2400" dirty="0" smtClean="0"/>
              <a:t>Memos to team members.</a:t>
            </a:r>
          </a:p>
          <a:p>
            <a:pPr marL="514350" indent="-514350" algn="just">
              <a:buFont typeface="+mj-lt"/>
              <a:buAutoNum type="alphaLcPeriod"/>
            </a:pPr>
            <a:r>
              <a:rPr lang="en-US" sz="2400" dirty="0" smtClean="0"/>
              <a:t>Names inserted into other parts of the project management plan such as project organization charts and schedules. </a:t>
            </a:r>
          </a:p>
        </p:txBody>
      </p:sp>
      <p:sp>
        <p:nvSpPr>
          <p:cNvPr id="4" name="Slide Number Placeholder 3"/>
          <p:cNvSpPr>
            <a:spLocks noGrp="1"/>
          </p:cNvSpPr>
          <p:nvPr>
            <p:ph type="sldNum" sz="quarter" idx="12"/>
          </p:nvPr>
        </p:nvSpPr>
        <p:spPr/>
        <p:txBody>
          <a:bodyPr/>
          <a:lstStyle/>
          <a:p>
            <a:fld id="{101B8DE2-37A8-4A8E-BF71-6270D430F22D}" type="slidenum">
              <a:rPr lang="en-US" smtClean="0"/>
              <a:t>73</a:t>
            </a:fld>
            <a:endParaRPr lang="en-US"/>
          </a:p>
        </p:txBody>
      </p:sp>
    </p:spTree>
    <p:extLst>
      <p:ext uri="{BB962C8B-B14F-4D97-AF65-F5344CB8AC3E}">
        <p14:creationId xmlns:p14="http://schemas.microsoft.com/office/powerpoint/2010/main" val="22763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Develop Project Team</a:t>
            </a:r>
            <a:endParaRPr lang="en-US" sz="3200" b="1" dirty="0">
              <a:solidFill>
                <a:srgbClr val="FFFF0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89" y="2927762"/>
            <a:ext cx="8854611" cy="255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1524000"/>
            <a:ext cx="8153400" cy="1066800"/>
          </a:xfrm>
          <a:prstGeom prst="roundRect">
            <a:avLst/>
          </a:prstGeom>
          <a:no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smtClean="0">
                <a:solidFill>
                  <a:schemeClr val="tx2"/>
                </a:solidFill>
              </a:rPr>
              <a:t>Develop Project Team is a process of improving competencies. Team member interaction and overall team environment to enhance project performance. </a:t>
            </a:r>
            <a:endParaRPr lang="en-US" sz="2000" b="1" dirty="0">
              <a:solidFill>
                <a:schemeClr val="tx2"/>
              </a:solidFill>
            </a:endParaRPr>
          </a:p>
        </p:txBody>
      </p:sp>
    </p:spTree>
    <p:extLst>
      <p:ext uri="{BB962C8B-B14F-4D97-AF65-F5344CB8AC3E}">
        <p14:creationId xmlns:p14="http://schemas.microsoft.com/office/powerpoint/2010/main" val="6601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
          </a:xfrm>
          <a:prstGeom prst="rect">
            <a:avLst/>
          </a:prstGeom>
          <a:no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solidFill>
                  <a:srgbClr val="FFFF00"/>
                </a:solidFill>
              </a:rPr>
              <a:t>Objectives of Developing a Project Team</a:t>
            </a:r>
            <a:endParaRPr lang="en-US" sz="3200" b="1" dirty="0">
              <a:solidFill>
                <a:srgbClr val="FFFF00"/>
              </a:solidFill>
            </a:endParaRPr>
          </a:p>
        </p:txBody>
      </p:sp>
      <p:sp>
        <p:nvSpPr>
          <p:cNvPr id="4" name="Content Placeholder 3"/>
          <p:cNvSpPr>
            <a:spLocks noGrp="1"/>
          </p:cNvSpPr>
          <p:nvPr>
            <p:ph idx="1"/>
          </p:nvPr>
        </p:nvSpPr>
        <p:spPr>
          <a:xfrm>
            <a:off x="152400" y="838200"/>
            <a:ext cx="8763000" cy="5791200"/>
          </a:xfrm>
        </p:spPr>
        <p:txBody>
          <a:bodyPr>
            <a:normAutofit/>
          </a:bodyPr>
          <a:lstStyle/>
          <a:p>
            <a:pPr>
              <a:buFont typeface="Wingdings" pitchFamily="2" charset="2"/>
              <a:buChar char="§"/>
            </a:pPr>
            <a:r>
              <a:rPr lang="en-US" sz="2400" dirty="0" smtClean="0"/>
              <a:t>Improving knowledge and skills of team members</a:t>
            </a:r>
          </a:p>
          <a:p>
            <a:pPr marL="0" indent="0">
              <a:buNone/>
            </a:pPr>
            <a:endParaRPr lang="en-US" sz="2400" dirty="0"/>
          </a:p>
          <a:p>
            <a:pPr>
              <a:buFont typeface="Wingdings" pitchFamily="2" charset="2"/>
              <a:buChar char="§"/>
            </a:pPr>
            <a:r>
              <a:rPr lang="en-US" sz="2400" dirty="0" smtClean="0"/>
              <a:t>Improving feelings of trust and agreement among team members to raise morale, lower conflict and increase team work.</a:t>
            </a:r>
          </a:p>
          <a:p>
            <a:pPr>
              <a:buFont typeface="Wingdings" pitchFamily="2" charset="2"/>
              <a:buChar char="§"/>
            </a:pPr>
            <a:endParaRPr lang="en-US" sz="2400" dirty="0"/>
          </a:p>
          <a:p>
            <a:pPr>
              <a:buFont typeface="Wingdings" pitchFamily="2" charset="2"/>
              <a:buChar char="§"/>
            </a:pPr>
            <a:r>
              <a:rPr lang="en-US" sz="2400" dirty="0" smtClean="0"/>
              <a:t>Creating a dynamic, cohesive and collaborative culture to;</a:t>
            </a:r>
          </a:p>
          <a:p>
            <a:pPr marL="0" indent="0">
              <a:buNone/>
            </a:pPr>
            <a:r>
              <a:rPr lang="en-US" sz="2400" dirty="0"/>
              <a:t>	</a:t>
            </a:r>
            <a:r>
              <a:rPr lang="en-US" sz="2400" dirty="0" smtClean="0"/>
              <a:t>	1) </a:t>
            </a:r>
            <a:r>
              <a:rPr lang="en-US" sz="2400" b="1" dirty="0" smtClean="0"/>
              <a:t>Improve individual and team productivity, 		                 team spirit, and cooperation and </a:t>
            </a:r>
          </a:p>
          <a:p>
            <a:pPr marL="0" indent="0">
              <a:buNone/>
            </a:pPr>
            <a:r>
              <a:rPr lang="en-US" sz="2400" b="1" dirty="0"/>
              <a:t>	</a:t>
            </a:r>
            <a:r>
              <a:rPr lang="en-US" sz="2400" b="1" dirty="0" smtClean="0"/>
              <a:t>	2) Allow cross training and mentoring between </a:t>
            </a:r>
          </a:p>
          <a:p>
            <a:pPr marL="0" indent="0">
              <a:buNone/>
            </a:pPr>
            <a:r>
              <a:rPr lang="en-US" sz="2400" b="1" dirty="0"/>
              <a:t>	</a:t>
            </a:r>
            <a:r>
              <a:rPr lang="en-US" sz="2400" b="1" dirty="0" smtClean="0"/>
              <a:t>	     team members to share knowledge and </a:t>
            </a:r>
          </a:p>
          <a:p>
            <a:pPr marL="0" indent="0">
              <a:buNone/>
            </a:pPr>
            <a:r>
              <a:rPr lang="en-US" sz="2400" b="1" dirty="0"/>
              <a:t>	</a:t>
            </a:r>
            <a:r>
              <a:rPr lang="en-US" sz="2400" b="1" dirty="0" smtClean="0"/>
              <a:t>	     expertise.</a:t>
            </a:r>
            <a:endParaRPr lang="en-US" sz="2400" b="1" dirty="0"/>
          </a:p>
        </p:txBody>
      </p:sp>
    </p:spTree>
    <p:extLst>
      <p:ext uri="{BB962C8B-B14F-4D97-AF65-F5344CB8AC3E}">
        <p14:creationId xmlns:p14="http://schemas.microsoft.com/office/powerpoint/2010/main" val="8093155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12178" y="1981200"/>
            <a:ext cx="7269822" cy="1638300"/>
            <a:chOff x="136989" y="4876800"/>
            <a:chExt cx="7269822" cy="1638300"/>
          </a:xfrm>
        </p:grpSpPr>
        <p:sp>
          <p:nvSpPr>
            <p:cNvPr id="3" name="Rounded Rectangle 2"/>
            <p:cNvSpPr/>
            <p:nvPr/>
          </p:nvSpPr>
          <p:spPr>
            <a:xfrm>
              <a:off x="152400" y="48768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dirty="0" smtClean="0"/>
                <a:t>Improved Team Work</a:t>
              </a:r>
              <a:endParaRPr lang="en-US" dirty="0"/>
            </a:p>
          </p:txBody>
        </p:sp>
        <p:sp>
          <p:nvSpPr>
            <p:cNvPr id="4" name="Rounded Rectangle 3"/>
            <p:cNvSpPr/>
            <p:nvPr/>
          </p:nvSpPr>
          <p:spPr>
            <a:xfrm>
              <a:off x="2590800" y="49149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People skills and competencies</a:t>
              </a:r>
              <a:endParaRPr lang="en-US" dirty="0"/>
            </a:p>
          </p:txBody>
        </p:sp>
        <p:sp>
          <p:nvSpPr>
            <p:cNvPr id="5" name="Rounded Rectangle 4"/>
            <p:cNvSpPr/>
            <p:nvPr/>
          </p:nvSpPr>
          <p:spPr>
            <a:xfrm>
              <a:off x="5029200" y="49530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Motivated Employees</a:t>
              </a:r>
              <a:endParaRPr lang="en-US" dirty="0"/>
            </a:p>
          </p:txBody>
        </p:sp>
        <p:sp>
          <p:nvSpPr>
            <p:cNvPr id="6" name="Rounded Rectangle 5"/>
            <p:cNvSpPr/>
            <p:nvPr/>
          </p:nvSpPr>
          <p:spPr>
            <a:xfrm>
              <a:off x="136989" y="57912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Reduced Staff Turnover Rates</a:t>
              </a:r>
              <a:endParaRPr lang="en-US" dirty="0"/>
            </a:p>
          </p:txBody>
        </p:sp>
        <p:sp>
          <p:nvSpPr>
            <p:cNvPr id="7" name="Rounded Rectangle 6"/>
            <p:cNvSpPr/>
            <p:nvPr/>
          </p:nvSpPr>
          <p:spPr>
            <a:xfrm>
              <a:off x="5105400" y="5791200"/>
              <a:ext cx="2301411" cy="7239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Improved overall project performance</a:t>
              </a:r>
              <a:endParaRPr lang="en-US" dirty="0"/>
            </a:p>
          </p:txBody>
        </p:sp>
      </p:grpSp>
      <p:sp>
        <p:nvSpPr>
          <p:cNvPr id="9" name="TextBox 8"/>
          <p:cNvSpPr txBox="1"/>
          <p:nvPr/>
        </p:nvSpPr>
        <p:spPr>
          <a:xfrm rot="5400000">
            <a:off x="4363088" y="-1746962"/>
            <a:ext cx="738664" cy="4860759"/>
          </a:xfrm>
          <a:prstGeom prst="rect">
            <a:avLst/>
          </a:prstGeom>
          <a:noFill/>
        </p:spPr>
        <p:txBody>
          <a:bodyPr vert="vert270" wrap="square" rtlCol="0">
            <a:spAutoFit/>
          </a:bodyPr>
          <a:lstStyle/>
          <a:p>
            <a:pPr algn="ctr"/>
            <a:r>
              <a:rPr lang="en-US" sz="3600" b="1" dirty="0" smtClean="0">
                <a:solidFill>
                  <a:schemeClr val="tx2"/>
                </a:solidFill>
                <a:effectLst>
                  <a:outerShdw blurRad="38100" dist="38100" dir="2700000" algn="tl">
                    <a:srgbClr val="000000">
                      <a:alpha val="43137"/>
                    </a:srgbClr>
                  </a:outerShdw>
                </a:effectLst>
              </a:rPr>
              <a:t>BENEFITS </a:t>
            </a:r>
            <a:endParaRPr lang="en-US" sz="3600" b="1" dirty="0">
              <a:solidFill>
                <a:schemeClr val="tx2"/>
              </a:solidFill>
              <a:effectLst>
                <a:outerShdw blurRad="38100" dist="38100" dir="2700000" algn="tl">
                  <a:srgbClr val="000000">
                    <a:alpha val="43137"/>
                  </a:srgbClr>
                </a:outerShdw>
              </a:effectLst>
            </a:endParaRPr>
          </a:p>
        </p:txBody>
      </p:sp>
      <p:sp>
        <p:nvSpPr>
          <p:cNvPr id="10" name="Oval 9"/>
          <p:cNvSpPr/>
          <p:nvPr/>
        </p:nvSpPr>
        <p:spPr>
          <a:xfrm>
            <a:off x="0" y="1295400"/>
            <a:ext cx="9144000" cy="3657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262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smtClean="0"/>
              <a:t>Develop Project Team                      Tools &amp; Techniques</a:t>
            </a:r>
            <a:endParaRPr lang="en-US" sz="3200" b="1" dirty="0"/>
          </a:p>
        </p:txBody>
      </p:sp>
      <p:graphicFrame>
        <p:nvGraphicFramePr>
          <p:cNvPr id="3" name="Diagram 2"/>
          <p:cNvGraphicFramePr/>
          <p:nvPr>
            <p:extLst>
              <p:ext uri="{D42A27DB-BD31-4B8C-83A1-F6EECF244321}">
                <p14:modId xmlns:p14="http://schemas.microsoft.com/office/powerpoint/2010/main" val="3023348446"/>
              </p:ext>
            </p:extLst>
          </p:nvPr>
        </p:nvGraphicFramePr>
        <p:xfrm>
          <a:off x="304800" y="9144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05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Interpersonal Skills                          Tools &amp; Techniques</a:t>
            </a:r>
            <a:endParaRPr lang="en-US" sz="3200" b="1" dirty="0"/>
          </a:p>
        </p:txBody>
      </p:sp>
      <p:graphicFrame>
        <p:nvGraphicFramePr>
          <p:cNvPr id="5" name="Diagram 4"/>
          <p:cNvGraphicFramePr/>
          <p:nvPr>
            <p:extLst>
              <p:ext uri="{D42A27DB-BD31-4B8C-83A1-F6EECF244321}">
                <p14:modId xmlns:p14="http://schemas.microsoft.com/office/powerpoint/2010/main" val="1540895509"/>
              </p:ext>
            </p:extLst>
          </p:nvPr>
        </p:nvGraphicFramePr>
        <p:xfrm>
          <a:off x="152400" y="990600"/>
          <a:ext cx="8839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a:off x="7391400" y="914400"/>
            <a:ext cx="762000" cy="56388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8" name="TextBox 7"/>
          <p:cNvSpPr txBox="1"/>
          <p:nvPr/>
        </p:nvSpPr>
        <p:spPr>
          <a:xfrm>
            <a:off x="8162573" y="2514600"/>
            <a:ext cx="615553" cy="2057400"/>
          </a:xfrm>
          <a:prstGeom prst="rect">
            <a:avLst/>
          </a:prstGeom>
          <a:noFill/>
        </p:spPr>
        <p:txBody>
          <a:bodyPr vert="vert270" wrap="square" rtlCol="0">
            <a:spAutoFit/>
          </a:bodyPr>
          <a:lstStyle/>
          <a:p>
            <a:r>
              <a:rPr lang="en-US" sz="2800" b="1" dirty="0" smtClean="0">
                <a:solidFill>
                  <a:schemeClr val="accent2"/>
                </a:solidFill>
              </a:rPr>
              <a:t>SOFT SKILLS</a:t>
            </a:r>
            <a:endParaRPr lang="en-US" sz="2800" b="1" dirty="0">
              <a:solidFill>
                <a:schemeClr val="accent2"/>
              </a:solidFill>
            </a:endParaRPr>
          </a:p>
        </p:txBody>
      </p:sp>
    </p:spTree>
    <p:extLst>
      <p:ext uri="{BB962C8B-B14F-4D97-AF65-F5344CB8AC3E}">
        <p14:creationId xmlns:p14="http://schemas.microsoft.com/office/powerpoint/2010/main" val="12894896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Training                                               Tools &amp; Techniques</a:t>
            </a:r>
            <a:endParaRPr lang="en-US" sz="3200" b="1" dirty="0"/>
          </a:p>
        </p:txBody>
      </p:sp>
      <p:sp>
        <p:nvSpPr>
          <p:cNvPr id="3" name="Content Placeholder 2"/>
          <p:cNvSpPr txBox="1">
            <a:spLocks/>
          </p:cNvSpPr>
          <p:nvPr/>
        </p:nvSpPr>
        <p:spPr bwMode="auto">
          <a:xfrm>
            <a:off x="0" y="1143000"/>
            <a:ext cx="89916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200">
                <a:solidFill>
                  <a:srgbClr val="333333"/>
                </a:solidFill>
                <a:latin typeface="+mn-lt"/>
                <a:ea typeface="+mn-ea"/>
                <a:cs typeface="+mn-cs"/>
              </a:defRPr>
            </a:lvl1pPr>
            <a:lvl2pPr marL="742950" indent="-285750" algn="l" rtl="0" fontAlgn="base">
              <a:spcBef>
                <a:spcPct val="20000"/>
              </a:spcBef>
              <a:spcAft>
                <a:spcPct val="0"/>
              </a:spcAft>
              <a:buSzPct val="85000"/>
              <a:buFont typeface="Arial" pitchFamily="34" charset="0"/>
              <a:buChar char="&gt;"/>
              <a:defRPr sz="2000">
                <a:solidFill>
                  <a:srgbClr val="333333"/>
                </a:solidFill>
                <a:latin typeface="+mn-lt"/>
              </a:defRPr>
            </a:lvl2pPr>
            <a:lvl3pPr marL="1143000" indent="-228600" algn="l" rtl="0" fontAlgn="base">
              <a:spcBef>
                <a:spcPct val="20000"/>
              </a:spcBef>
              <a:spcAft>
                <a:spcPct val="0"/>
              </a:spcAft>
              <a:buChar char="•"/>
              <a:defRPr>
                <a:solidFill>
                  <a:srgbClr val="333333"/>
                </a:solidFill>
                <a:latin typeface="+mn-lt"/>
              </a:defRPr>
            </a:lvl3pPr>
            <a:lvl4pPr marL="1600200" indent="-228600" algn="l" rtl="0" fontAlgn="base">
              <a:spcBef>
                <a:spcPct val="20000"/>
              </a:spcBef>
              <a:spcAft>
                <a:spcPct val="0"/>
              </a:spcAft>
              <a:buChar char="–"/>
              <a:defRPr sz="1600">
                <a:solidFill>
                  <a:srgbClr val="333333"/>
                </a:solidFill>
                <a:latin typeface="+mn-lt"/>
              </a:defRPr>
            </a:lvl4pPr>
            <a:lvl5pPr marL="2057400" indent="-228600" algn="l" rtl="0" fontAlgn="base">
              <a:spcBef>
                <a:spcPct val="20000"/>
              </a:spcBef>
              <a:spcAft>
                <a:spcPct val="0"/>
              </a:spcAft>
              <a:buChar char="»"/>
              <a:defRPr sz="1600">
                <a:solidFill>
                  <a:srgbClr val="333333"/>
                </a:solidFill>
                <a:latin typeface="+mn-lt"/>
              </a:defRPr>
            </a:lvl5pPr>
            <a:lvl6pPr marL="2514600" indent="-228600" algn="l" rtl="0" fontAlgn="base">
              <a:spcBef>
                <a:spcPct val="20000"/>
              </a:spcBef>
              <a:spcAft>
                <a:spcPct val="0"/>
              </a:spcAft>
              <a:buChar char="»"/>
              <a:defRPr sz="1600">
                <a:solidFill>
                  <a:srgbClr val="333333"/>
                </a:solidFill>
                <a:latin typeface="+mn-lt"/>
              </a:defRPr>
            </a:lvl6pPr>
            <a:lvl7pPr marL="2971800" indent="-228600" algn="l" rtl="0" fontAlgn="base">
              <a:spcBef>
                <a:spcPct val="20000"/>
              </a:spcBef>
              <a:spcAft>
                <a:spcPct val="0"/>
              </a:spcAft>
              <a:buChar char="»"/>
              <a:defRPr sz="1600">
                <a:solidFill>
                  <a:srgbClr val="333333"/>
                </a:solidFill>
                <a:latin typeface="+mn-lt"/>
              </a:defRPr>
            </a:lvl7pPr>
            <a:lvl8pPr marL="3429000" indent="-228600" algn="l" rtl="0" fontAlgn="base">
              <a:spcBef>
                <a:spcPct val="20000"/>
              </a:spcBef>
              <a:spcAft>
                <a:spcPct val="0"/>
              </a:spcAft>
              <a:buChar char="»"/>
              <a:defRPr sz="1600">
                <a:solidFill>
                  <a:srgbClr val="333333"/>
                </a:solidFill>
                <a:latin typeface="+mn-lt"/>
              </a:defRPr>
            </a:lvl8pPr>
            <a:lvl9pPr marL="3886200" indent="-228600" algn="l" rtl="0" fontAlgn="base">
              <a:spcBef>
                <a:spcPct val="20000"/>
              </a:spcBef>
              <a:spcAft>
                <a:spcPct val="0"/>
              </a:spcAft>
              <a:buChar char="»"/>
              <a:defRPr sz="1600">
                <a:solidFill>
                  <a:srgbClr val="333333"/>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Arial"/>
              </a:rPr>
              <a:t>What will you be doing?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1. Conduct a needs assessment and analysis.</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2. Design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3. Develop a training program.</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4. Recommend implementation and delivery of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r>
              <a:rPr kumimoji="0" lang="en-US" sz="2400" b="0" i="0" u="none" strike="noStrike" kern="0" cap="none" spc="0" normalizeH="0" baseline="0" noProof="0" dirty="0" smtClean="0">
                <a:ln>
                  <a:noFill/>
                </a:ln>
                <a:solidFill>
                  <a:schemeClr val="tx1"/>
                </a:solidFill>
                <a:effectLst/>
                <a:uLnTx/>
                <a:uFillTx/>
                <a:latin typeface="Arial"/>
              </a:rPr>
              <a:t>5. Evaluate the training.</a:t>
            </a: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a:p>
            <a:pPr marL="742950" marR="0" lvl="1" indent="-285750" algn="l" defTabSz="914400" rtl="0" eaLnBrk="1" fontAlgn="base" latinLnBrk="0" hangingPunct="1">
              <a:lnSpc>
                <a:spcPct val="100000"/>
              </a:lnSpc>
              <a:spcBef>
                <a:spcPct val="20000"/>
              </a:spcBef>
              <a:spcAft>
                <a:spcPct val="0"/>
              </a:spcAft>
              <a:buClrTx/>
              <a:buSzPct val="85000"/>
              <a:buFont typeface="Arial" pitchFamily="34" charset="0"/>
              <a:buChar char="&gt;"/>
              <a:tabLst/>
              <a:defRPr/>
            </a:pPr>
            <a:endParaRPr kumimoji="0" lang="en-US" sz="2400" b="0" i="0" u="none" strike="noStrike" kern="0" cap="none" spc="0" normalizeH="0" baseline="0" noProof="0" dirty="0" smtClean="0">
              <a:ln>
                <a:noFill/>
              </a:ln>
              <a:solidFill>
                <a:schemeClr val="tx1"/>
              </a:solidFill>
              <a:effectLst/>
              <a:uLnTx/>
              <a:uFillTx/>
              <a:latin typeface="Aria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04577"/>
            <a:ext cx="2817813" cy="24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92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62343"/>
            <a:ext cx="3657600" cy="9351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t>Project Stakeholders</a:t>
            </a:r>
            <a:endParaRPr lang="en-US" sz="2800" b="1" dirty="0"/>
          </a:p>
        </p:txBody>
      </p:sp>
      <p:sp>
        <p:nvSpPr>
          <p:cNvPr id="5" name="Content Placeholder 3"/>
          <p:cNvSpPr txBox="1">
            <a:spLocks/>
          </p:cNvSpPr>
          <p:nvPr/>
        </p:nvSpPr>
        <p:spPr>
          <a:xfrm>
            <a:off x="13855" y="1371600"/>
            <a:ext cx="9056914" cy="4876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It includes all members of the project team as well as all interested entities that are internal or external to the organization.</a:t>
            </a:r>
          </a:p>
          <a:p>
            <a:endParaRPr lang="en-US" sz="2400" dirty="0" smtClean="0"/>
          </a:p>
          <a:p>
            <a:r>
              <a:rPr lang="en-US" sz="2400" dirty="0" smtClean="0"/>
              <a:t>The project team identifies external and internal, positive &amp; negative and performing and advising stakeholders in order to determine the project requirements and the expectations of all parties involved. </a:t>
            </a:r>
          </a:p>
          <a:p>
            <a:endParaRPr lang="en-US" sz="2400" dirty="0" smtClean="0"/>
          </a:p>
          <a:p>
            <a:r>
              <a:rPr lang="en-US" sz="2400" dirty="0" smtClean="0"/>
              <a:t>The project manager should manage the influence of these various stakeholders in relation to project requirements to ensure a successful outcome. </a:t>
            </a:r>
          </a:p>
          <a:p>
            <a:endParaRPr lang="en-US" sz="2400" dirty="0" smtClean="0"/>
          </a:p>
          <a:p>
            <a:endParaRPr lang="en-US" sz="2400" dirty="0"/>
          </a:p>
        </p:txBody>
      </p:sp>
    </p:spTree>
    <p:extLst>
      <p:ext uri="{BB962C8B-B14F-4D97-AF65-F5344CB8AC3E}">
        <p14:creationId xmlns:p14="http://schemas.microsoft.com/office/powerpoint/2010/main" val="19184618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6" name="Content Placeholder 5"/>
          <p:cNvSpPr>
            <a:spLocks noGrp="1"/>
          </p:cNvSpPr>
          <p:nvPr>
            <p:ph idx="1"/>
          </p:nvPr>
        </p:nvSpPr>
        <p:spPr>
          <a:xfrm>
            <a:off x="152400" y="914400"/>
            <a:ext cx="8839200" cy="5791200"/>
          </a:xfrm>
        </p:spPr>
        <p:txBody>
          <a:bodyPr>
            <a:normAutofit/>
          </a:bodyPr>
          <a:lstStyle/>
          <a:p>
            <a:pPr algn="just"/>
            <a:r>
              <a:rPr lang="en-US" sz="2400" dirty="0" smtClean="0"/>
              <a:t>Team building activities can vary from a 5 minute agenda item in a status review meeting to an offsite professionally facilitated experience designed to improve interpersonal relationships. </a:t>
            </a:r>
          </a:p>
          <a:p>
            <a:pPr marL="0" indent="0" algn="just">
              <a:buNone/>
            </a:pPr>
            <a:endParaRPr lang="en-US" sz="2400" dirty="0" smtClean="0"/>
          </a:p>
          <a:p>
            <a:pPr algn="just"/>
            <a:r>
              <a:rPr lang="en-US" sz="2400" dirty="0" smtClean="0"/>
              <a:t>The objective of team-building activities is to help individual team members work together effectively.</a:t>
            </a:r>
          </a:p>
          <a:p>
            <a:pPr marL="0" indent="0" algn="just">
              <a:buNone/>
            </a:pPr>
            <a:endParaRPr lang="en-US" sz="2400" dirty="0" smtClean="0"/>
          </a:p>
          <a:p>
            <a:pPr algn="just"/>
            <a:r>
              <a:rPr lang="en-US" sz="2400" dirty="0" smtClean="0"/>
              <a:t>These strategies are particularly valuable when team members operate from remote locations without the benefit of face-to-face contact.</a:t>
            </a:r>
          </a:p>
          <a:p>
            <a:pPr marL="0" indent="0" algn="just">
              <a:buNone/>
            </a:pPr>
            <a:endParaRPr lang="en-US" sz="2400" dirty="0" smtClean="0"/>
          </a:p>
          <a:p>
            <a:pPr algn="just"/>
            <a:r>
              <a:rPr lang="en-US" sz="2400" dirty="0" smtClean="0"/>
              <a:t>Informal communication and activities can help in building trust and establishing good working relationships. </a:t>
            </a:r>
            <a:endParaRPr lang="en-US" sz="2400" dirty="0"/>
          </a:p>
        </p:txBody>
      </p:sp>
    </p:spTree>
    <p:extLst>
      <p:ext uri="{BB962C8B-B14F-4D97-AF65-F5344CB8AC3E}">
        <p14:creationId xmlns:p14="http://schemas.microsoft.com/office/powerpoint/2010/main" val="389110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500"/>
                                        <p:tgtEl>
                                          <p:spTgt spid="6">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smtClean="0"/>
              <a:t>Team Building Activities                  Tools &amp; Techniques</a:t>
            </a:r>
            <a:endParaRPr lang="en-US" sz="3200" b="1" dirty="0"/>
          </a:p>
        </p:txBody>
      </p:sp>
      <p:sp>
        <p:nvSpPr>
          <p:cNvPr id="4" name="TextBox 3"/>
          <p:cNvSpPr txBox="1"/>
          <p:nvPr/>
        </p:nvSpPr>
        <p:spPr>
          <a:xfrm>
            <a:off x="1676400" y="6324600"/>
            <a:ext cx="5257800" cy="400110"/>
          </a:xfrm>
          <a:prstGeom prst="rect">
            <a:avLst/>
          </a:prstGeom>
          <a:noFill/>
        </p:spPr>
        <p:txBody>
          <a:bodyPr wrap="square" rtlCol="0">
            <a:spAutoFit/>
          </a:bodyPr>
          <a:lstStyle/>
          <a:p>
            <a:r>
              <a:rPr lang="en-US" sz="2000" b="1" dirty="0" smtClean="0"/>
              <a:t>THE FIVE STAGE TEAM DEVELOPMENT MODEL</a:t>
            </a:r>
            <a:endParaRPr lang="en-US" sz="2000" b="1" dirty="0"/>
          </a:p>
        </p:txBody>
      </p:sp>
      <p:grpSp>
        <p:nvGrpSpPr>
          <p:cNvPr id="5" name="Group 4"/>
          <p:cNvGrpSpPr/>
          <p:nvPr/>
        </p:nvGrpSpPr>
        <p:grpSpPr>
          <a:xfrm>
            <a:off x="1" y="875964"/>
            <a:ext cx="8991600" cy="5153025"/>
            <a:chOff x="2028825" y="1219200"/>
            <a:chExt cx="5743575" cy="515302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4038600"/>
              <a:ext cx="57435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219200"/>
              <a:ext cx="514667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62914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Ground Rules                                     Tools &amp; Techniques</a:t>
            </a:r>
            <a:endParaRPr lang="en-US" sz="3200" b="1" dirty="0">
              <a:solidFill>
                <a:srgbClr val="FFFF00"/>
              </a:solidFill>
            </a:endParaRPr>
          </a:p>
        </p:txBody>
      </p:sp>
      <p:sp>
        <p:nvSpPr>
          <p:cNvPr id="15" name="Content Placeholder 14"/>
          <p:cNvSpPr>
            <a:spLocks noGrp="1"/>
          </p:cNvSpPr>
          <p:nvPr>
            <p:ph idx="1"/>
          </p:nvPr>
        </p:nvSpPr>
        <p:spPr>
          <a:xfrm>
            <a:off x="152400" y="914400"/>
            <a:ext cx="8991600" cy="5715000"/>
          </a:xfrm>
        </p:spPr>
        <p:txBody>
          <a:bodyPr>
            <a:normAutofit/>
          </a:bodyPr>
          <a:lstStyle/>
          <a:p>
            <a:r>
              <a:rPr lang="en-US" sz="2400" dirty="0" smtClean="0"/>
              <a:t>Clear expectations regarding acceptable behavior by project team members. </a:t>
            </a:r>
          </a:p>
          <a:p>
            <a:pPr marL="0" indent="0">
              <a:buNone/>
            </a:pPr>
            <a:endParaRPr lang="en-US" sz="2400" dirty="0" smtClean="0"/>
          </a:p>
          <a:p>
            <a:r>
              <a:rPr lang="en-US" sz="2400" dirty="0" smtClean="0"/>
              <a:t>Early commitment to clear guidelines decreases misunderstandings and increases productivity. </a:t>
            </a:r>
          </a:p>
          <a:p>
            <a:pPr marL="0" indent="0">
              <a:buNone/>
            </a:pPr>
            <a:endParaRPr lang="en-US" sz="2400" dirty="0" smtClean="0"/>
          </a:p>
          <a:p>
            <a:r>
              <a:rPr lang="en-US" sz="2400" dirty="0" smtClean="0"/>
              <a:t>Discussing ground rules in areas such as;</a:t>
            </a:r>
          </a:p>
          <a:p>
            <a:pPr marL="0" indent="0">
              <a:buNone/>
            </a:pPr>
            <a:r>
              <a:rPr lang="en-US" sz="2400" dirty="0"/>
              <a:t>	</a:t>
            </a:r>
            <a:r>
              <a:rPr lang="en-US" sz="2400" dirty="0" smtClean="0"/>
              <a:t>		</a:t>
            </a:r>
          </a:p>
          <a:p>
            <a:endParaRPr lang="en-US" sz="2400" dirty="0"/>
          </a:p>
        </p:txBody>
      </p:sp>
      <p:grpSp>
        <p:nvGrpSpPr>
          <p:cNvPr id="24" name="Group 23"/>
          <p:cNvGrpSpPr/>
          <p:nvPr/>
        </p:nvGrpSpPr>
        <p:grpSpPr>
          <a:xfrm>
            <a:off x="1708597" y="3952846"/>
            <a:ext cx="6705600" cy="1695510"/>
            <a:chOff x="1676400" y="3048000"/>
            <a:chExt cx="6705600" cy="1695510"/>
          </a:xfrm>
        </p:grpSpPr>
        <p:grpSp>
          <p:nvGrpSpPr>
            <p:cNvPr id="23" name="Group 22"/>
            <p:cNvGrpSpPr/>
            <p:nvPr/>
          </p:nvGrpSpPr>
          <p:grpSpPr>
            <a:xfrm>
              <a:off x="1676400" y="3048000"/>
              <a:ext cx="6705600" cy="1295400"/>
              <a:chOff x="1676400" y="3048000"/>
              <a:chExt cx="6705600" cy="1295400"/>
            </a:xfrm>
          </p:grpSpPr>
          <p:grpSp>
            <p:nvGrpSpPr>
              <p:cNvPr id="22" name="Group 21"/>
              <p:cNvGrpSpPr/>
              <p:nvPr/>
            </p:nvGrpSpPr>
            <p:grpSpPr>
              <a:xfrm>
                <a:off x="1828800" y="3048000"/>
                <a:ext cx="6400800" cy="762000"/>
                <a:chOff x="1828800" y="3048000"/>
                <a:chExt cx="6400800" cy="762000"/>
              </a:xfrm>
            </p:grpSpPr>
            <p:sp>
              <p:nvSpPr>
                <p:cNvPr id="16" name="Rounded Rectangle 15"/>
                <p:cNvSpPr/>
                <p:nvPr/>
              </p:nvSpPr>
              <p:spPr>
                <a:xfrm>
                  <a:off x="1828800" y="3048000"/>
                  <a:ext cx="1143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Code of conduct</a:t>
                  </a:r>
                  <a:endParaRPr lang="en-US" dirty="0"/>
                </a:p>
              </p:txBody>
            </p:sp>
            <p:sp>
              <p:nvSpPr>
                <p:cNvPr id="17" name="Rounded Rectangle 16"/>
                <p:cNvSpPr/>
                <p:nvPr/>
              </p:nvSpPr>
              <p:spPr>
                <a:xfrm>
                  <a:off x="3048000" y="3048000"/>
                  <a:ext cx="18288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Communication</a:t>
                  </a:r>
                  <a:endParaRPr lang="en-US" dirty="0"/>
                </a:p>
              </p:txBody>
            </p:sp>
            <p:sp>
              <p:nvSpPr>
                <p:cNvPr id="18" name="Rounded Rectangle 17"/>
                <p:cNvSpPr/>
                <p:nvPr/>
              </p:nvSpPr>
              <p:spPr>
                <a:xfrm>
                  <a:off x="4953000" y="3048000"/>
                  <a:ext cx="12192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Working Together</a:t>
                  </a:r>
                  <a:endParaRPr lang="en-US" dirty="0"/>
                </a:p>
              </p:txBody>
            </p:sp>
            <p:sp>
              <p:nvSpPr>
                <p:cNvPr id="19" name="Rounded Rectangle 18"/>
                <p:cNvSpPr/>
                <p:nvPr/>
              </p:nvSpPr>
              <p:spPr>
                <a:xfrm>
                  <a:off x="6248400" y="3048000"/>
                  <a:ext cx="19812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Meeting Etiquette</a:t>
                  </a:r>
                  <a:endParaRPr lang="en-US" dirty="0"/>
                </a:p>
              </p:txBody>
            </p:sp>
          </p:grpSp>
          <p:sp>
            <p:nvSpPr>
              <p:cNvPr id="20" name="Right Brace 19"/>
              <p:cNvSpPr/>
              <p:nvPr/>
            </p:nvSpPr>
            <p:spPr>
              <a:xfrm rot="5400000">
                <a:off x="4800600" y="762000"/>
                <a:ext cx="457200" cy="67056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21" name="TextBox 20"/>
            <p:cNvSpPr txBox="1"/>
            <p:nvPr/>
          </p:nvSpPr>
          <p:spPr>
            <a:xfrm>
              <a:off x="3733800" y="4343400"/>
              <a:ext cx="2514600" cy="400110"/>
            </a:xfrm>
            <a:prstGeom prst="rect">
              <a:avLst/>
            </a:prstGeom>
            <a:noFill/>
          </p:spPr>
          <p:txBody>
            <a:bodyPr wrap="square" rtlCol="0">
              <a:spAutoFit/>
            </a:bodyPr>
            <a:lstStyle/>
            <a:p>
              <a:pPr algn="ctr"/>
              <a:r>
                <a:rPr lang="en-US" sz="2000" b="1" dirty="0" smtClean="0">
                  <a:solidFill>
                    <a:srgbClr val="FFFF00"/>
                  </a:solidFill>
                </a:rPr>
                <a:t>Shared Responsibility</a:t>
              </a:r>
              <a:endParaRPr lang="en-US" sz="2000" b="1" dirty="0">
                <a:solidFill>
                  <a:srgbClr val="FFFF00"/>
                </a:solidFill>
              </a:endParaRPr>
            </a:p>
          </p:txBody>
        </p:sp>
      </p:grpSp>
    </p:spTree>
    <p:extLst>
      <p:ext uri="{BB962C8B-B14F-4D97-AF65-F5344CB8AC3E}">
        <p14:creationId xmlns:p14="http://schemas.microsoft.com/office/powerpoint/2010/main" val="33047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rgbClr val="FFFF00"/>
                </a:solidFill>
              </a:rPr>
              <a:t>Establishing Ground Rules              Tools &amp; Techniques</a:t>
            </a:r>
            <a:endParaRPr lang="en-US" sz="3200" b="1" dirty="0">
              <a:solidFill>
                <a:srgbClr val="FFFF00"/>
              </a:solidFill>
            </a:endParaRPr>
          </a:p>
        </p:txBody>
      </p:sp>
      <p:sp>
        <p:nvSpPr>
          <p:cNvPr id="4" name="Content Placeholder 3"/>
          <p:cNvSpPr>
            <a:spLocks noGrp="1"/>
          </p:cNvSpPr>
          <p:nvPr>
            <p:ph idx="1"/>
          </p:nvPr>
        </p:nvSpPr>
        <p:spPr>
          <a:xfrm>
            <a:off x="457200" y="1447800"/>
            <a:ext cx="8229600" cy="1981200"/>
          </a:xfrm>
        </p:spPr>
        <p:txBody>
          <a:bodyPr>
            <a:noAutofit/>
          </a:bodyPr>
          <a:lstStyle/>
          <a:p>
            <a:r>
              <a:rPr lang="en-US" sz="2400" dirty="0" smtClean="0"/>
              <a:t>Establishing operational ground rules for how the team will work together. </a:t>
            </a:r>
          </a:p>
          <a:p>
            <a:r>
              <a:rPr lang="en-US" sz="2400" dirty="0" smtClean="0"/>
              <a:t>Consists of not </a:t>
            </a:r>
            <a:r>
              <a:rPr lang="en-US" sz="2400" dirty="0"/>
              <a:t>o</a:t>
            </a:r>
            <a:r>
              <a:rPr lang="en-US" sz="2400" dirty="0" smtClean="0"/>
              <a:t>nly organizational and procedural issues but also how the team will interact with each other.</a:t>
            </a:r>
          </a:p>
          <a:p>
            <a:endParaRPr lang="en-US" sz="2400" dirty="0"/>
          </a:p>
          <a:p>
            <a:endParaRPr lang="en-US" sz="2400" dirty="0" smtClean="0"/>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40761743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Colocation                                        Tools &amp; Techniques</a:t>
            </a:r>
            <a:endParaRPr lang="en-US" sz="3200" b="1" dirty="0"/>
          </a:p>
        </p:txBody>
      </p:sp>
      <p:sp>
        <p:nvSpPr>
          <p:cNvPr id="3" name="Rounded Rectangle 2"/>
          <p:cNvSpPr/>
          <p:nvPr/>
        </p:nvSpPr>
        <p:spPr>
          <a:xfrm>
            <a:off x="1910366" y="1066800"/>
            <a:ext cx="4648200" cy="914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Placing many or all of the most active project team members in the same physical location to enhance their ability to perform as a team</a:t>
            </a:r>
            <a:endParaRPr lang="en-US" dirty="0"/>
          </a:p>
        </p:txBody>
      </p:sp>
      <p:grpSp>
        <p:nvGrpSpPr>
          <p:cNvPr id="9" name="Group 8"/>
          <p:cNvGrpSpPr/>
          <p:nvPr/>
        </p:nvGrpSpPr>
        <p:grpSpPr>
          <a:xfrm>
            <a:off x="1634946" y="2438400"/>
            <a:ext cx="5199040" cy="1308815"/>
            <a:chOff x="1359526" y="2438400"/>
            <a:chExt cx="5199040" cy="1308815"/>
          </a:xfrm>
        </p:grpSpPr>
        <p:sp>
          <p:nvSpPr>
            <p:cNvPr id="4" name="Oval 3"/>
            <p:cNvSpPr/>
            <p:nvPr/>
          </p:nvSpPr>
          <p:spPr>
            <a:xfrm>
              <a:off x="1359526" y="2438400"/>
              <a:ext cx="1981200" cy="842492"/>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Temporary</a:t>
              </a:r>
              <a:endParaRPr lang="en-US" sz="2000" b="1" dirty="0"/>
            </a:p>
          </p:txBody>
        </p:sp>
        <p:sp>
          <p:nvSpPr>
            <p:cNvPr id="5" name="Oval 4"/>
            <p:cNvSpPr/>
            <p:nvPr/>
          </p:nvSpPr>
          <p:spPr>
            <a:xfrm>
              <a:off x="4544632" y="2488574"/>
              <a:ext cx="2013934" cy="830150"/>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Permanent</a:t>
              </a:r>
              <a:endParaRPr lang="en-US" sz="2000" b="1" dirty="0"/>
            </a:p>
          </p:txBody>
        </p:sp>
        <p:sp>
          <p:nvSpPr>
            <p:cNvPr id="6" name="Oval 5"/>
            <p:cNvSpPr/>
            <p:nvPr/>
          </p:nvSpPr>
          <p:spPr>
            <a:xfrm>
              <a:off x="3048000" y="2903649"/>
              <a:ext cx="1796066" cy="843566"/>
            </a:xfrm>
            <a:prstGeom prst="ellips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War Room</a:t>
              </a:r>
              <a:endParaRPr lang="en-US" sz="2000" b="1" dirty="0"/>
            </a:p>
          </p:txBody>
        </p:sp>
      </p:grpSp>
      <p:sp>
        <p:nvSpPr>
          <p:cNvPr id="8" name="Content Placeholder 7"/>
          <p:cNvSpPr>
            <a:spLocks noGrp="1"/>
          </p:cNvSpPr>
          <p:nvPr>
            <p:ph idx="1"/>
          </p:nvPr>
        </p:nvSpPr>
        <p:spPr>
          <a:xfrm>
            <a:off x="457200" y="4572000"/>
            <a:ext cx="8229600" cy="838199"/>
          </a:xfrm>
        </p:spPr>
        <p:txBody>
          <a:bodyPr>
            <a:normAutofit fontScale="85000" lnSpcReduction="20000"/>
          </a:bodyPr>
          <a:lstStyle/>
          <a:p>
            <a:pPr marL="0" indent="0" algn="just">
              <a:buNone/>
            </a:pPr>
            <a:r>
              <a:rPr lang="en-US" sz="2400" b="1" i="1" dirty="0" smtClean="0"/>
              <a:t>While Colocation is considered as a good strategy, the use of virtual teams can bring benefits such as proximity of team members to suppliers, customers, or other key stakeholders. </a:t>
            </a:r>
            <a:endParaRPr lang="en-US" sz="2400" b="1" i="1" dirty="0"/>
          </a:p>
        </p:txBody>
      </p:sp>
    </p:spTree>
    <p:extLst>
      <p:ext uri="{BB962C8B-B14F-4D97-AF65-F5344CB8AC3E}">
        <p14:creationId xmlns:p14="http://schemas.microsoft.com/office/powerpoint/2010/main" val="27860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solidFill>
                  <a:schemeClr val="tx1"/>
                </a:solidFill>
              </a:rPr>
              <a:t>Recognition &amp; Rewards                   Tools &amp; Techniques</a:t>
            </a:r>
            <a:endParaRPr lang="en-US" sz="3200" b="1" dirty="0">
              <a:solidFill>
                <a:schemeClr val="tx1"/>
              </a:solidFill>
            </a:endParaRPr>
          </a:p>
        </p:txBody>
      </p:sp>
      <p:sp>
        <p:nvSpPr>
          <p:cNvPr id="4" name="Content Placeholder 3"/>
          <p:cNvSpPr>
            <a:spLocks noGrp="1"/>
          </p:cNvSpPr>
          <p:nvPr>
            <p:ph idx="1"/>
          </p:nvPr>
        </p:nvSpPr>
        <p:spPr>
          <a:xfrm>
            <a:off x="228600" y="914400"/>
            <a:ext cx="8686800" cy="5638800"/>
          </a:xfrm>
        </p:spPr>
        <p:txBody>
          <a:bodyPr>
            <a:normAutofit/>
          </a:bodyPr>
          <a:lstStyle/>
          <a:p>
            <a:pPr algn="just"/>
            <a:r>
              <a:rPr lang="en-US" sz="2400" dirty="0" smtClean="0"/>
              <a:t>The original plans concerning ways in which to reward people are developed during the ‘Plan Human Resource Management Process’.</a:t>
            </a:r>
          </a:p>
          <a:p>
            <a:pPr algn="just"/>
            <a:endParaRPr lang="en-US" sz="2400" dirty="0"/>
          </a:p>
          <a:p>
            <a:pPr marL="0" indent="0" algn="just">
              <a:buNone/>
            </a:pPr>
            <a:endParaRPr lang="en-US" sz="2400" dirty="0" smtClean="0"/>
          </a:p>
          <a:p>
            <a:pPr marL="0" indent="0" algn="just">
              <a:buNone/>
            </a:pPr>
            <a:endParaRPr lang="en-US" sz="2400" dirty="0"/>
          </a:p>
        </p:txBody>
      </p:sp>
      <p:graphicFrame>
        <p:nvGraphicFramePr>
          <p:cNvPr id="10" name="Diagram 9"/>
          <p:cNvGraphicFramePr/>
          <p:nvPr>
            <p:extLst>
              <p:ext uri="{D42A27DB-BD31-4B8C-83A1-F6EECF244321}">
                <p14:modId xmlns:p14="http://schemas.microsoft.com/office/powerpoint/2010/main" val="124342849"/>
              </p:ext>
            </p:extLst>
          </p:nvPr>
        </p:nvGraphicFramePr>
        <p:xfrm>
          <a:off x="1066800" y="2286000"/>
          <a:ext cx="7772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12293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000" b="1" dirty="0" smtClean="0"/>
              <a:t>Managing Project Reward System  Tools &amp; Techniques</a:t>
            </a:r>
            <a:endParaRPr lang="en-US" sz="3000" b="1" dirty="0"/>
          </a:p>
        </p:txBody>
      </p:sp>
      <p:sp>
        <p:nvSpPr>
          <p:cNvPr id="5" name="Rectangle 3"/>
          <p:cNvSpPr txBox="1">
            <a:spLocks noChangeArrowheads="1"/>
          </p:cNvSpPr>
          <p:nvPr/>
        </p:nvSpPr>
        <p:spPr>
          <a:xfrm>
            <a:off x="228600" y="1066800"/>
            <a:ext cx="8763000" cy="5486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n-US" sz="2300" dirty="0" smtClean="0">
                <a:solidFill>
                  <a:schemeClr val="tx2"/>
                </a:solidFill>
              </a:rPr>
              <a:t>Recognizing individual members regardless of their accomplishments can distract from team unity.</a:t>
            </a:r>
          </a:p>
          <a:p>
            <a:pPr>
              <a:spcBef>
                <a:spcPct val="50000"/>
              </a:spcBef>
            </a:pPr>
            <a:r>
              <a:rPr lang="en-US" sz="2400" dirty="0" smtClean="0">
                <a:solidFill>
                  <a:schemeClr val="tx2"/>
                </a:solidFill>
              </a:rPr>
              <a:t>Group Rewards</a:t>
            </a:r>
            <a:endParaRPr lang="en-US" sz="2400" b="1" dirty="0" smtClean="0">
              <a:solidFill>
                <a:srgbClr val="FFFF00"/>
              </a:solidFill>
            </a:endParaRPr>
          </a:p>
          <a:p>
            <a:pPr lvl="1">
              <a:spcBef>
                <a:spcPct val="50000"/>
              </a:spcBef>
            </a:pPr>
            <a:r>
              <a:rPr lang="en-US" sz="2400" b="1" dirty="0" smtClean="0"/>
              <a:t>Who gets what reward?</a:t>
            </a:r>
          </a:p>
          <a:p>
            <a:pPr lvl="1">
              <a:spcBef>
                <a:spcPct val="50000"/>
              </a:spcBef>
            </a:pPr>
            <a:r>
              <a:rPr lang="en-US" sz="2400" b="1" dirty="0" smtClean="0"/>
              <a:t>How to make the reward have lasting significance?</a:t>
            </a:r>
          </a:p>
          <a:p>
            <a:pPr lvl="1">
              <a:spcBef>
                <a:spcPct val="50000"/>
              </a:spcBef>
            </a:pPr>
            <a:r>
              <a:rPr lang="en-US" sz="2400" b="1" dirty="0" smtClean="0"/>
              <a:t>How to recognize individual performance?</a:t>
            </a:r>
          </a:p>
          <a:p>
            <a:pPr lvl="2">
              <a:spcBef>
                <a:spcPct val="50000"/>
              </a:spcBef>
            </a:pPr>
            <a:r>
              <a:rPr lang="en-US" dirty="0" smtClean="0"/>
              <a:t>Letters of commendation</a:t>
            </a:r>
          </a:p>
          <a:p>
            <a:pPr lvl="2">
              <a:spcBef>
                <a:spcPct val="50000"/>
              </a:spcBef>
            </a:pPr>
            <a:r>
              <a:rPr lang="en-US" dirty="0" smtClean="0"/>
              <a:t>Public recognition for outstanding work</a:t>
            </a:r>
          </a:p>
          <a:p>
            <a:pPr lvl="2">
              <a:spcBef>
                <a:spcPct val="50000"/>
              </a:spcBef>
            </a:pPr>
            <a:r>
              <a:rPr lang="en-US" dirty="0" smtClean="0"/>
              <a:t>Desirable job assignments</a:t>
            </a:r>
          </a:p>
          <a:p>
            <a:pPr lvl="2">
              <a:spcBef>
                <a:spcPct val="50000"/>
              </a:spcBef>
            </a:pPr>
            <a:r>
              <a:rPr lang="en-US" dirty="0" smtClean="0"/>
              <a:t>Increased personal flexibility</a:t>
            </a:r>
          </a:p>
        </p:txBody>
      </p:sp>
    </p:spTree>
    <p:extLst>
      <p:ext uri="{BB962C8B-B14F-4D97-AF65-F5344CB8AC3E}">
        <p14:creationId xmlns:p14="http://schemas.microsoft.com/office/powerpoint/2010/main" val="29441175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1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200" b="1" dirty="0" smtClean="0"/>
              <a:t>Personnel Assessment Tools           </a:t>
            </a:r>
            <a:r>
              <a:rPr lang="en-US" sz="3200" b="1" dirty="0" err="1" smtClean="0"/>
              <a:t>Tools</a:t>
            </a:r>
            <a:r>
              <a:rPr lang="en-US" sz="3200" b="1" dirty="0" smtClean="0"/>
              <a:t> &amp; Techniques</a:t>
            </a:r>
            <a:endParaRPr lang="en-US" sz="3200" b="1" dirty="0"/>
          </a:p>
        </p:txBody>
      </p:sp>
      <p:sp>
        <p:nvSpPr>
          <p:cNvPr id="4" name="Content Placeholder 3"/>
          <p:cNvSpPr>
            <a:spLocks noGrp="1"/>
          </p:cNvSpPr>
          <p:nvPr>
            <p:ph idx="1"/>
          </p:nvPr>
        </p:nvSpPr>
        <p:spPr>
          <a:xfrm>
            <a:off x="304800" y="838200"/>
            <a:ext cx="8610600" cy="5715000"/>
          </a:xfrm>
        </p:spPr>
        <p:txBody>
          <a:bodyPr>
            <a:normAutofit/>
          </a:bodyPr>
          <a:lstStyle/>
          <a:p>
            <a:pPr algn="just">
              <a:buFont typeface="Courier New" pitchFamily="49" charset="0"/>
              <a:buChar char="o"/>
            </a:pPr>
            <a:r>
              <a:rPr lang="en-US" sz="2400" dirty="0" smtClean="0"/>
              <a:t>These tools give the Project Manager and the project team insight into areas of strength and weakness. </a:t>
            </a:r>
          </a:p>
          <a:p>
            <a:pPr algn="just">
              <a:buFont typeface="Courier New" pitchFamily="49" charset="0"/>
              <a:buChar char="o"/>
            </a:pPr>
            <a:endParaRPr lang="en-US" sz="2400" dirty="0"/>
          </a:p>
          <a:p>
            <a:pPr algn="just">
              <a:buFont typeface="Courier New" pitchFamily="49" charset="0"/>
              <a:buChar char="o"/>
            </a:pPr>
            <a:r>
              <a:rPr lang="en-US" sz="2400" dirty="0" smtClean="0"/>
              <a:t>These tools help project managers assess the team preferences, aspirations, how they process and organize information, how they tend to make decisions, and how they prefer to interact with people.</a:t>
            </a:r>
          </a:p>
          <a:p>
            <a:pPr algn="just">
              <a:buFont typeface="Courier New" pitchFamily="49" charset="0"/>
              <a:buChar char="o"/>
            </a:pPr>
            <a:endParaRPr lang="en-US" sz="2400" dirty="0"/>
          </a:p>
          <a:p>
            <a:pPr marL="0" indent="0" algn="just">
              <a:buNone/>
            </a:pPr>
            <a:endParaRPr lang="en-US" sz="2400" dirty="0"/>
          </a:p>
        </p:txBody>
      </p:sp>
      <p:grpSp>
        <p:nvGrpSpPr>
          <p:cNvPr id="10" name="Group 9"/>
          <p:cNvGrpSpPr/>
          <p:nvPr/>
        </p:nvGrpSpPr>
        <p:grpSpPr>
          <a:xfrm>
            <a:off x="381000" y="4038600"/>
            <a:ext cx="8493617" cy="685800"/>
            <a:chOff x="685800" y="4038600"/>
            <a:chExt cx="8493617" cy="685800"/>
          </a:xfrm>
        </p:grpSpPr>
        <p:sp>
          <p:nvSpPr>
            <p:cNvPr id="5" name="Rounded Rectangle 4"/>
            <p:cNvSpPr/>
            <p:nvPr/>
          </p:nvSpPr>
          <p:spPr>
            <a:xfrm>
              <a:off x="685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Attitudinal Surveys</a:t>
              </a:r>
              <a:endParaRPr lang="en-US" sz="2000" b="1" dirty="0"/>
            </a:p>
          </p:txBody>
        </p:sp>
        <p:sp>
          <p:nvSpPr>
            <p:cNvPr id="6" name="Rounded Rectangle 5"/>
            <p:cNvSpPr/>
            <p:nvPr/>
          </p:nvSpPr>
          <p:spPr>
            <a:xfrm>
              <a:off x="2438400" y="4038600"/>
              <a:ext cx="16002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Specific Assessments</a:t>
              </a:r>
              <a:endParaRPr lang="en-US" sz="2000" b="1" dirty="0"/>
            </a:p>
          </p:txBody>
        </p:sp>
        <p:sp>
          <p:nvSpPr>
            <p:cNvPr id="7" name="Rounded Rectangle 6"/>
            <p:cNvSpPr/>
            <p:nvPr/>
          </p:nvSpPr>
          <p:spPr>
            <a:xfrm>
              <a:off x="42672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Structured Interviews</a:t>
              </a:r>
              <a:endParaRPr lang="en-US" sz="2000" b="1" dirty="0"/>
            </a:p>
          </p:txBody>
        </p:sp>
        <p:sp>
          <p:nvSpPr>
            <p:cNvPr id="8" name="Rounded Rectangle 7"/>
            <p:cNvSpPr/>
            <p:nvPr/>
          </p:nvSpPr>
          <p:spPr>
            <a:xfrm>
              <a:off x="6019800"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Ability Tests </a:t>
              </a:r>
              <a:endParaRPr lang="en-US" sz="2000" b="1" dirty="0"/>
            </a:p>
          </p:txBody>
        </p:sp>
        <p:sp>
          <p:nvSpPr>
            <p:cNvPr id="9" name="Rounded Rectangle 8"/>
            <p:cNvSpPr/>
            <p:nvPr/>
          </p:nvSpPr>
          <p:spPr>
            <a:xfrm>
              <a:off x="7655417" y="4038600"/>
              <a:ext cx="15240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Focus Groups</a:t>
              </a:r>
              <a:endParaRPr lang="en-US" sz="2000" b="1" dirty="0"/>
            </a:p>
          </p:txBody>
        </p:sp>
      </p:grpSp>
    </p:spTree>
    <p:extLst>
      <p:ext uri="{BB962C8B-B14F-4D97-AF65-F5344CB8AC3E}">
        <p14:creationId xmlns:p14="http://schemas.microsoft.com/office/powerpoint/2010/main" val="28086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1027"/>
          <p:cNvGrpSpPr>
            <a:grpSpLocks/>
          </p:cNvGrpSpPr>
          <p:nvPr/>
        </p:nvGrpSpPr>
        <p:grpSpPr bwMode="auto">
          <a:xfrm>
            <a:off x="4417580" y="3643313"/>
            <a:ext cx="4296352" cy="2423272"/>
            <a:chOff x="3117" y="2652"/>
            <a:chExt cx="3676" cy="2193"/>
          </a:xfrm>
        </p:grpSpPr>
        <p:sp>
          <p:nvSpPr>
            <p:cNvPr id="29700" name="Freeform 1028"/>
            <p:cNvSpPr>
              <a:spLocks/>
            </p:cNvSpPr>
            <p:nvPr/>
          </p:nvSpPr>
          <p:spPr bwMode="auto">
            <a:xfrm>
              <a:off x="4609" y="3306"/>
              <a:ext cx="1359" cy="1536"/>
            </a:xfrm>
            <a:custGeom>
              <a:avLst/>
              <a:gdLst>
                <a:gd name="T0" fmla="*/ 24 w 1359"/>
                <a:gd name="T1" fmla="*/ 1155 h 1536"/>
                <a:gd name="T2" fmla="*/ 24 w 1359"/>
                <a:gd name="T3" fmla="*/ 1155 h 1536"/>
                <a:gd name="T4" fmla="*/ 56 w 1359"/>
                <a:gd name="T5" fmla="*/ 1149 h 1536"/>
                <a:gd name="T6" fmla="*/ 99 w 1359"/>
                <a:gd name="T7" fmla="*/ 1060 h 1536"/>
                <a:gd name="T8" fmla="*/ 99 w 1359"/>
                <a:gd name="T9" fmla="*/ 983 h 1536"/>
                <a:gd name="T10" fmla="*/ 78 w 1359"/>
                <a:gd name="T11" fmla="*/ 934 h 1536"/>
                <a:gd name="T12" fmla="*/ 83 w 1359"/>
                <a:gd name="T13" fmla="*/ 837 h 1536"/>
                <a:gd name="T14" fmla="*/ 89 w 1359"/>
                <a:gd name="T15" fmla="*/ 789 h 1536"/>
                <a:gd name="T16" fmla="*/ 71 w 1359"/>
                <a:gd name="T17" fmla="*/ 594 h 1536"/>
                <a:gd name="T18" fmla="*/ 109 w 1359"/>
                <a:gd name="T19" fmla="*/ 360 h 1536"/>
                <a:gd name="T20" fmla="*/ 133 w 1359"/>
                <a:gd name="T21" fmla="*/ 346 h 1536"/>
                <a:gd name="T22" fmla="*/ 144 w 1359"/>
                <a:gd name="T23" fmla="*/ 326 h 1536"/>
                <a:gd name="T24" fmla="*/ 176 w 1359"/>
                <a:gd name="T25" fmla="*/ 297 h 1536"/>
                <a:gd name="T26" fmla="*/ 243 w 1359"/>
                <a:gd name="T27" fmla="*/ 270 h 1536"/>
                <a:gd name="T28" fmla="*/ 403 w 1359"/>
                <a:gd name="T29" fmla="*/ 174 h 1536"/>
                <a:gd name="T30" fmla="*/ 443 w 1359"/>
                <a:gd name="T31" fmla="*/ 112 h 1536"/>
                <a:gd name="T32" fmla="*/ 783 w 1359"/>
                <a:gd name="T33" fmla="*/ 0 h 1536"/>
                <a:gd name="T34" fmla="*/ 823 w 1359"/>
                <a:gd name="T35" fmla="*/ 14 h 1536"/>
                <a:gd name="T36" fmla="*/ 906 w 1359"/>
                <a:gd name="T37" fmla="*/ 70 h 1536"/>
                <a:gd name="T38" fmla="*/ 1015 w 1359"/>
                <a:gd name="T39" fmla="*/ 125 h 1536"/>
                <a:gd name="T40" fmla="*/ 1203 w 1359"/>
                <a:gd name="T41" fmla="*/ 214 h 1536"/>
                <a:gd name="T42" fmla="*/ 1358 w 1359"/>
                <a:gd name="T43" fmla="*/ 339 h 1536"/>
                <a:gd name="T44" fmla="*/ 1153 w 1359"/>
                <a:gd name="T45" fmla="*/ 1535 h 1536"/>
                <a:gd name="T46" fmla="*/ 271 w 1359"/>
                <a:gd name="T47" fmla="*/ 1535 h 1536"/>
                <a:gd name="T48" fmla="*/ 243 w 1359"/>
                <a:gd name="T49" fmla="*/ 1383 h 1536"/>
                <a:gd name="T50" fmla="*/ 0 w 1359"/>
                <a:gd name="T51" fmla="*/ 1440 h 1536"/>
                <a:gd name="T52" fmla="*/ 24 w 1359"/>
                <a:gd name="T53" fmla="*/ 1155 h 1536"/>
                <a:gd name="T54" fmla="*/ 24 w 1359"/>
                <a:gd name="T55" fmla="*/ 115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9" h="1536">
                  <a:moveTo>
                    <a:pt x="24" y="1155"/>
                  </a:moveTo>
                  <a:lnTo>
                    <a:pt x="24" y="1155"/>
                  </a:lnTo>
                  <a:lnTo>
                    <a:pt x="56" y="1149"/>
                  </a:lnTo>
                  <a:lnTo>
                    <a:pt x="99" y="1060"/>
                  </a:lnTo>
                  <a:lnTo>
                    <a:pt x="99" y="983"/>
                  </a:lnTo>
                  <a:lnTo>
                    <a:pt x="78" y="934"/>
                  </a:lnTo>
                  <a:lnTo>
                    <a:pt x="83" y="837"/>
                  </a:lnTo>
                  <a:lnTo>
                    <a:pt x="89" y="789"/>
                  </a:lnTo>
                  <a:lnTo>
                    <a:pt x="71" y="594"/>
                  </a:lnTo>
                  <a:lnTo>
                    <a:pt x="109" y="360"/>
                  </a:lnTo>
                  <a:lnTo>
                    <a:pt x="133" y="346"/>
                  </a:lnTo>
                  <a:lnTo>
                    <a:pt x="144" y="326"/>
                  </a:lnTo>
                  <a:lnTo>
                    <a:pt x="176" y="297"/>
                  </a:lnTo>
                  <a:lnTo>
                    <a:pt x="243" y="270"/>
                  </a:lnTo>
                  <a:lnTo>
                    <a:pt x="403" y="174"/>
                  </a:lnTo>
                  <a:lnTo>
                    <a:pt x="443" y="112"/>
                  </a:lnTo>
                  <a:lnTo>
                    <a:pt x="783" y="0"/>
                  </a:lnTo>
                  <a:lnTo>
                    <a:pt x="823" y="14"/>
                  </a:lnTo>
                  <a:lnTo>
                    <a:pt x="906" y="70"/>
                  </a:lnTo>
                  <a:lnTo>
                    <a:pt x="1015" y="125"/>
                  </a:lnTo>
                  <a:lnTo>
                    <a:pt x="1203" y="214"/>
                  </a:lnTo>
                  <a:lnTo>
                    <a:pt x="1358" y="339"/>
                  </a:lnTo>
                  <a:lnTo>
                    <a:pt x="1153" y="1535"/>
                  </a:lnTo>
                  <a:lnTo>
                    <a:pt x="271" y="1535"/>
                  </a:lnTo>
                  <a:lnTo>
                    <a:pt x="243" y="1383"/>
                  </a:lnTo>
                  <a:lnTo>
                    <a:pt x="0" y="1440"/>
                  </a:lnTo>
                  <a:lnTo>
                    <a:pt x="24" y="1155"/>
                  </a:lnTo>
                  <a:lnTo>
                    <a:pt x="24" y="1155"/>
                  </a:lnTo>
                </a:path>
              </a:pathLst>
            </a:custGeom>
            <a:solidFill>
              <a:srgbClr val="00004F"/>
            </a:solidFill>
            <a:ln w="12700" cap="rnd" cmpd="sng">
              <a:solidFill>
                <a:srgbClr val="00004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1" name="Freeform 1029"/>
            <p:cNvSpPr>
              <a:spLocks/>
            </p:cNvSpPr>
            <p:nvPr/>
          </p:nvSpPr>
          <p:spPr bwMode="auto">
            <a:xfrm>
              <a:off x="5809" y="3388"/>
              <a:ext cx="441" cy="698"/>
            </a:xfrm>
            <a:custGeom>
              <a:avLst/>
              <a:gdLst>
                <a:gd name="T0" fmla="*/ 0 w 441"/>
                <a:gd name="T1" fmla="*/ 697 h 698"/>
                <a:gd name="T2" fmla="*/ 0 w 441"/>
                <a:gd name="T3" fmla="*/ 697 h 698"/>
                <a:gd name="T4" fmla="*/ 44 w 441"/>
                <a:gd name="T5" fmla="*/ 658 h 698"/>
                <a:gd name="T6" fmla="*/ 105 w 441"/>
                <a:gd name="T7" fmla="*/ 586 h 698"/>
                <a:gd name="T8" fmla="*/ 177 w 441"/>
                <a:gd name="T9" fmla="*/ 486 h 698"/>
                <a:gd name="T10" fmla="*/ 233 w 441"/>
                <a:gd name="T11" fmla="*/ 393 h 698"/>
                <a:gd name="T12" fmla="*/ 302 w 441"/>
                <a:gd name="T13" fmla="*/ 272 h 698"/>
                <a:gd name="T14" fmla="*/ 393 w 441"/>
                <a:gd name="T15" fmla="*/ 74 h 698"/>
                <a:gd name="T16" fmla="*/ 440 w 441"/>
                <a:gd name="T17" fmla="*/ 0 h 698"/>
                <a:gd name="T18" fmla="*/ 355 w 441"/>
                <a:gd name="T19" fmla="*/ 20 h 698"/>
                <a:gd name="T20" fmla="*/ 171 w 441"/>
                <a:gd name="T21" fmla="*/ 190 h 698"/>
                <a:gd name="T22" fmla="*/ 140 w 441"/>
                <a:gd name="T23" fmla="*/ 287 h 698"/>
                <a:gd name="T24" fmla="*/ 88 w 441"/>
                <a:gd name="T25" fmla="*/ 400 h 698"/>
                <a:gd name="T26" fmla="*/ 0 w 441"/>
                <a:gd name="T27" fmla="*/ 697 h 698"/>
                <a:gd name="T28" fmla="*/ 0 w 441"/>
                <a:gd name="T29" fmla="*/ 697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698">
                  <a:moveTo>
                    <a:pt x="0" y="697"/>
                  </a:moveTo>
                  <a:lnTo>
                    <a:pt x="0" y="697"/>
                  </a:lnTo>
                  <a:lnTo>
                    <a:pt x="44" y="658"/>
                  </a:lnTo>
                  <a:lnTo>
                    <a:pt x="105" y="586"/>
                  </a:lnTo>
                  <a:lnTo>
                    <a:pt x="177" y="486"/>
                  </a:lnTo>
                  <a:lnTo>
                    <a:pt x="233" y="393"/>
                  </a:lnTo>
                  <a:lnTo>
                    <a:pt x="302" y="272"/>
                  </a:lnTo>
                  <a:lnTo>
                    <a:pt x="393" y="74"/>
                  </a:lnTo>
                  <a:lnTo>
                    <a:pt x="440" y="0"/>
                  </a:lnTo>
                  <a:lnTo>
                    <a:pt x="355" y="20"/>
                  </a:lnTo>
                  <a:lnTo>
                    <a:pt x="171" y="190"/>
                  </a:lnTo>
                  <a:lnTo>
                    <a:pt x="140" y="287"/>
                  </a:lnTo>
                  <a:lnTo>
                    <a:pt x="88" y="400"/>
                  </a:lnTo>
                  <a:lnTo>
                    <a:pt x="0" y="697"/>
                  </a:lnTo>
                  <a:lnTo>
                    <a:pt x="0" y="697"/>
                  </a:lnTo>
                </a:path>
              </a:pathLst>
            </a:custGeom>
            <a:solidFill>
              <a:srgbClr val="C0C0C0"/>
            </a:solidFill>
            <a:ln w="12700" cap="rnd" cmpd="sng">
              <a:solidFill>
                <a:srgbClr val="C0C0C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2" name="Freeform 1030"/>
            <p:cNvSpPr>
              <a:spLocks/>
            </p:cNvSpPr>
            <p:nvPr/>
          </p:nvSpPr>
          <p:spPr bwMode="auto">
            <a:xfrm>
              <a:off x="5802" y="3673"/>
              <a:ext cx="151" cy="416"/>
            </a:xfrm>
            <a:custGeom>
              <a:avLst/>
              <a:gdLst>
                <a:gd name="T0" fmla="*/ 142 w 151"/>
                <a:gd name="T1" fmla="*/ 0 h 416"/>
                <a:gd name="T2" fmla="*/ 142 w 151"/>
                <a:gd name="T3" fmla="*/ 0 h 416"/>
                <a:gd name="T4" fmla="*/ 150 w 151"/>
                <a:gd name="T5" fmla="*/ 22 h 416"/>
                <a:gd name="T6" fmla="*/ 150 w 151"/>
                <a:gd name="T7" fmla="*/ 61 h 416"/>
                <a:gd name="T8" fmla="*/ 98 w 151"/>
                <a:gd name="T9" fmla="*/ 113 h 416"/>
                <a:gd name="T10" fmla="*/ 104 w 151"/>
                <a:gd name="T11" fmla="*/ 172 h 416"/>
                <a:gd name="T12" fmla="*/ 25 w 151"/>
                <a:gd name="T13" fmla="*/ 393 h 416"/>
                <a:gd name="T14" fmla="*/ 0 w 151"/>
                <a:gd name="T15" fmla="*/ 415 h 416"/>
                <a:gd name="T16" fmla="*/ 25 w 151"/>
                <a:gd name="T17" fmla="*/ 317 h 416"/>
                <a:gd name="T18" fmla="*/ 87 w 151"/>
                <a:gd name="T19" fmla="*/ 120 h 416"/>
                <a:gd name="T20" fmla="*/ 104 w 151"/>
                <a:gd name="T21" fmla="*/ 91 h 416"/>
                <a:gd name="T22" fmla="*/ 110 w 151"/>
                <a:gd name="T23" fmla="*/ 67 h 416"/>
                <a:gd name="T24" fmla="*/ 123 w 151"/>
                <a:gd name="T25" fmla="*/ 31 h 416"/>
                <a:gd name="T26" fmla="*/ 136 w 151"/>
                <a:gd name="T27" fmla="*/ 7 h 416"/>
                <a:gd name="T28" fmla="*/ 142 w 151"/>
                <a:gd name="T29" fmla="*/ 0 h 416"/>
                <a:gd name="T30" fmla="*/ 142 w 151"/>
                <a:gd name="T31"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416">
                  <a:moveTo>
                    <a:pt x="142" y="0"/>
                  </a:moveTo>
                  <a:lnTo>
                    <a:pt x="142" y="0"/>
                  </a:lnTo>
                  <a:lnTo>
                    <a:pt x="150" y="22"/>
                  </a:lnTo>
                  <a:lnTo>
                    <a:pt x="150" y="61"/>
                  </a:lnTo>
                  <a:lnTo>
                    <a:pt x="98" y="113"/>
                  </a:lnTo>
                  <a:lnTo>
                    <a:pt x="104" y="172"/>
                  </a:lnTo>
                  <a:lnTo>
                    <a:pt x="25" y="393"/>
                  </a:lnTo>
                  <a:lnTo>
                    <a:pt x="0" y="415"/>
                  </a:lnTo>
                  <a:lnTo>
                    <a:pt x="25" y="317"/>
                  </a:lnTo>
                  <a:lnTo>
                    <a:pt x="87" y="120"/>
                  </a:lnTo>
                  <a:lnTo>
                    <a:pt x="104" y="91"/>
                  </a:lnTo>
                  <a:lnTo>
                    <a:pt x="110" y="67"/>
                  </a:lnTo>
                  <a:lnTo>
                    <a:pt x="123" y="31"/>
                  </a:lnTo>
                  <a:lnTo>
                    <a:pt x="136" y="7"/>
                  </a:lnTo>
                  <a:lnTo>
                    <a:pt x="142" y="0"/>
                  </a:lnTo>
                  <a:lnTo>
                    <a:pt x="142" y="0"/>
                  </a:lnTo>
                </a:path>
              </a:pathLst>
            </a:custGeom>
            <a:solidFill>
              <a:srgbClr val="410012"/>
            </a:solidFill>
            <a:ln w="12700" cap="rnd" cmpd="sng">
              <a:solidFill>
                <a:srgbClr val="41001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3" name="Freeform 1031"/>
            <p:cNvSpPr>
              <a:spLocks/>
            </p:cNvSpPr>
            <p:nvPr/>
          </p:nvSpPr>
          <p:spPr bwMode="auto">
            <a:xfrm>
              <a:off x="5594" y="3036"/>
              <a:ext cx="577" cy="578"/>
            </a:xfrm>
            <a:custGeom>
              <a:avLst/>
              <a:gdLst>
                <a:gd name="T0" fmla="*/ 0 w 577"/>
                <a:gd name="T1" fmla="*/ 89 h 578"/>
                <a:gd name="T2" fmla="*/ 0 w 577"/>
                <a:gd name="T3" fmla="*/ 89 h 578"/>
                <a:gd name="T4" fmla="*/ 5 w 577"/>
                <a:gd name="T5" fmla="*/ 151 h 578"/>
                <a:gd name="T6" fmla="*/ 8 w 577"/>
                <a:gd name="T7" fmla="*/ 191 h 578"/>
                <a:gd name="T8" fmla="*/ 29 w 577"/>
                <a:gd name="T9" fmla="*/ 212 h 578"/>
                <a:gd name="T10" fmla="*/ 0 w 577"/>
                <a:gd name="T11" fmla="*/ 371 h 578"/>
                <a:gd name="T12" fmla="*/ 15 w 577"/>
                <a:gd name="T13" fmla="*/ 389 h 578"/>
                <a:gd name="T14" fmla="*/ 78 w 577"/>
                <a:gd name="T15" fmla="*/ 389 h 578"/>
                <a:gd name="T16" fmla="*/ 94 w 577"/>
                <a:gd name="T17" fmla="*/ 420 h 578"/>
                <a:gd name="T18" fmla="*/ 100 w 577"/>
                <a:gd name="T19" fmla="*/ 446 h 578"/>
                <a:gd name="T20" fmla="*/ 117 w 577"/>
                <a:gd name="T21" fmla="*/ 462 h 578"/>
                <a:gd name="T22" fmla="*/ 110 w 577"/>
                <a:gd name="T23" fmla="*/ 474 h 578"/>
                <a:gd name="T24" fmla="*/ 111 w 577"/>
                <a:gd name="T25" fmla="*/ 490 h 578"/>
                <a:gd name="T26" fmla="*/ 132 w 577"/>
                <a:gd name="T27" fmla="*/ 498 h 578"/>
                <a:gd name="T28" fmla="*/ 154 w 577"/>
                <a:gd name="T29" fmla="*/ 511 h 578"/>
                <a:gd name="T30" fmla="*/ 158 w 577"/>
                <a:gd name="T31" fmla="*/ 521 h 578"/>
                <a:gd name="T32" fmla="*/ 164 w 577"/>
                <a:gd name="T33" fmla="*/ 557 h 578"/>
                <a:gd name="T34" fmla="*/ 172 w 577"/>
                <a:gd name="T35" fmla="*/ 572 h 578"/>
                <a:gd name="T36" fmla="*/ 205 w 577"/>
                <a:gd name="T37" fmla="*/ 577 h 578"/>
                <a:gd name="T38" fmla="*/ 270 w 577"/>
                <a:gd name="T39" fmla="*/ 557 h 578"/>
                <a:gd name="T40" fmla="*/ 382 w 577"/>
                <a:gd name="T41" fmla="*/ 569 h 578"/>
                <a:gd name="T42" fmla="*/ 422 w 577"/>
                <a:gd name="T43" fmla="*/ 516 h 578"/>
                <a:gd name="T44" fmla="*/ 484 w 577"/>
                <a:gd name="T45" fmla="*/ 468 h 578"/>
                <a:gd name="T46" fmla="*/ 576 w 577"/>
                <a:gd name="T47" fmla="*/ 377 h 578"/>
                <a:gd name="T48" fmla="*/ 481 w 577"/>
                <a:gd name="T49" fmla="*/ 154 h 578"/>
                <a:gd name="T50" fmla="*/ 114 w 577"/>
                <a:gd name="T51" fmla="*/ 0 h 578"/>
                <a:gd name="T52" fmla="*/ 0 w 577"/>
                <a:gd name="T53" fmla="*/ 89 h 578"/>
                <a:gd name="T54" fmla="*/ 0 w 577"/>
                <a:gd name="T55" fmla="*/ 89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78">
                  <a:moveTo>
                    <a:pt x="0" y="89"/>
                  </a:moveTo>
                  <a:lnTo>
                    <a:pt x="0" y="89"/>
                  </a:lnTo>
                  <a:lnTo>
                    <a:pt x="5" y="151"/>
                  </a:lnTo>
                  <a:lnTo>
                    <a:pt x="8" y="191"/>
                  </a:lnTo>
                  <a:lnTo>
                    <a:pt x="29" y="212"/>
                  </a:lnTo>
                  <a:lnTo>
                    <a:pt x="0" y="371"/>
                  </a:lnTo>
                  <a:lnTo>
                    <a:pt x="15" y="389"/>
                  </a:lnTo>
                  <a:lnTo>
                    <a:pt x="78" y="389"/>
                  </a:lnTo>
                  <a:lnTo>
                    <a:pt x="94" y="420"/>
                  </a:lnTo>
                  <a:lnTo>
                    <a:pt x="100" y="446"/>
                  </a:lnTo>
                  <a:lnTo>
                    <a:pt x="117" y="462"/>
                  </a:lnTo>
                  <a:lnTo>
                    <a:pt x="110" y="474"/>
                  </a:lnTo>
                  <a:lnTo>
                    <a:pt x="111" y="490"/>
                  </a:lnTo>
                  <a:lnTo>
                    <a:pt x="132" y="498"/>
                  </a:lnTo>
                  <a:lnTo>
                    <a:pt x="154" y="511"/>
                  </a:lnTo>
                  <a:lnTo>
                    <a:pt x="158" y="521"/>
                  </a:lnTo>
                  <a:lnTo>
                    <a:pt x="164" y="557"/>
                  </a:lnTo>
                  <a:lnTo>
                    <a:pt x="172" y="572"/>
                  </a:lnTo>
                  <a:lnTo>
                    <a:pt x="205" y="577"/>
                  </a:lnTo>
                  <a:lnTo>
                    <a:pt x="270" y="557"/>
                  </a:lnTo>
                  <a:lnTo>
                    <a:pt x="382" y="569"/>
                  </a:lnTo>
                  <a:lnTo>
                    <a:pt x="422" y="516"/>
                  </a:lnTo>
                  <a:lnTo>
                    <a:pt x="484" y="468"/>
                  </a:lnTo>
                  <a:lnTo>
                    <a:pt x="576" y="377"/>
                  </a:lnTo>
                  <a:lnTo>
                    <a:pt x="481" y="154"/>
                  </a:lnTo>
                  <a:lnTo>
                    <a:pt x="114" y="0"/>
                  </a:lnTo>
                  <a:lnTo>
                    <a:pt x="0" y="89"/>
                  </a:lnTo>
                  <a:lnTo>
                    <a:pt x="0" y="89"/>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4" name="Freeform 1032"/>
            <p:cNvSpPr>
              <a:spLocks/>
            </p:cNvSpPr>
            <p:nvPr/>
          </p:nvSpPr>
          <p:spPr bwMode="auto">
            <a:xfrm>
              <a:off x="5462" y="2720"/>
              <a:ext cx="700" cy="423"/>
            </a:xfrm>
            <a:custGeom>
              <a:avLst/>
              <a:gdLst>
                <a:gd name="T0" fmla="*/ 383 w 700"/>
                <a:gd name="T1" fmla="*/ 334 h 423"/>
                <a:gd name="T2" fmla="*/ 383 w 700"/>
                <a:gd name="T3" fmla="*/ 334 h 423"/>
                <a:gd name="T4" fmla="*/ 266 w 700"/>
                <a:gd name="T5" fmla="*/ 332 h 423"/>
                <a:gd name="T6" fmla="*/ 246 w 700"/>
                <a:gd name="T7" fmla="*/ 321 h 423"/>
                <a:gd name="T8" fmla="*/ 82 w 700"/>
                <a:gd name="T9" fmla="*/ 422 h 423"/>
                <a:gd name="T10" fmla="*/ 8 w 700"/>
                <a:gd name="T11" fmla="*/ 400 h 423"/>
                <a:gd name="T12" fmla="*/ 0 w 700"/>
                <a:gd name="T13" fmla="*/ 348 h 423"/>
                <a:gd name="T14" fmla="*/ 33 w 700"/>
                <a:gd name="T15" fmla="*/ 298 h 423"/>
                <a:gd name="T16" fmla="*/ 130 w 700"/>
                <a:gd name="T17" fmla="*/ 204 h 423"/>
                <a:gd name="T18" fmla="*/ 166 w 700"/>
                <a:gd name="T19" fmla="*/ 143 h 423"/>
                <a:gd name="T20" fmla="*/ 300 w 700"/>
                <a:gd name="T21" fmla="*/ 33 h 423"/>
                <a:gd name="T22" fmla="*/ 422 w 700"/>
                <a:gd name="T23" fmla="*/ 0 h 423"/>
                <a:gd name="T24" fmla="*/ 531 w 700"/>
                <a:gd name="T25" fmla="*/ 6 h 423"/>
                <a:gd name="T26" fmla="*/ 632 w 700"/>
                <a:gd name="T27" fmla="*/ 33 h 423"/>
                <a:gd name="T28" fmla="*/ 699 w 700"/>
                <a:gd name="T29" fmla="*/ 93 h 423"/>
                <a:gd name="T30" fmla="*/ 487 w 700"/>
                <a:gd name="T31" fmla="*/ 298 h 423"/>
                <a:gd name="T32" fmla="*/ 383 w 700"/>
                <a:gd name="T33" fmla="*/ 334 h 423"/>
                <a:gd name="T34" fmla="*/ 383 w 700"/>
                <a:gd name="T35" fmla="*/ 33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0" h="423">
                  <a:moveTo>
                    <a:pt x="383" y="334"/>
                  </a:moveTo>
                  <a:lnTo>
                    <a:pt x="383" y="334"/>
                  </a:lnTo>
                  <a:lnTo>
                    <a:pt x="266" y="332"/>
                  </a:lnTo>
                  <a:lnTo>
                    <a:pt x="246" y="321"/>
                  </a:lnTo>
                  <a:lnTo>
                    <a:pt x="82" y="422"/>
                  </a:lnTo>
                  <a:lnTo>
                    <a:pt x="8" y="400"/>
                  </a:lnTo>
                  <a:lnTo>
                    <a:pt x="0" y="348"/>
                  </a:lnTo>
                  <a:lnTo>
                    <a:pt x="33" y="298"/>
                  </a:lnTo>
                  <a:lnTo>
                    <a:pt x="130" y="204"/>
                  </a:lnTo>
                  <a:lnTo>
                    <a:pt x="166" y="143"/>
                  </a:lnTo>
                  <a:lnTo>
                    <a:pt x="300" y="33"/>
                  </a:lnTo>
                  <a:lnTo>
                    <a:pt x="422" y="0"/>
                  </a:lnTo>
                  <a:lnTo>
                    <a:pt x="531" y="6"/>
                  </a:lnTo>
                  <a:lnTo>
                    <a:pt x="632" y="33"/>
                  </a:lnTo>
                  <a:lnTo>
                    <a:pt x="699" y="93"/>
                  </a:lnTo>
                  <a:lnTo>
                    <a:pt x="487" y="298"/>
                  </a:lnTo>
                  <a:lnTo>
                    <a:pt x="383" y="334"/>
                  </a:lnTo>
                  <a:lnTo>
                    <a:pt x="383" y="33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5" name="Freeform 1033"/>
            <p:cNvSpPr>
              <a:spLocks/>
            </p:cNvSpPr>
            <p:nvPr/>
          </p:nvSpPr>
          <p:spPr bwMode="auto">
            <a:xfrm>
              <a:off x="5045" y="3306"/>
              <a:ext cx="351" cy="875"/>
            </a:xfrm>
            <a:custGeom>
              <a:avLst/>
              <a:gdLst>
                <a:gd name="T0" fmla="*/ 332 w 351"/>
                <a:gd name="T1" fmla="*/ 0 h 875"/>
                <a:gd name="T2" fmla="*/ 332 w 351"/>
                <a:gd name="T3" fmla="*/ 0 h 875"/>
                <a:gd name="T4" fmla="*/ 346 w 351"/>
                <a:gd name="T5" fmla="*/ 14 h 875"/>
                <a:gd name="T6" fmla="*/ 350 w 351"/>
                <a:gd name="T7" fmla="*/ 44 h 875"/>
                <a:gd name="T8" fmla="*/ 339 w 351"/>
                <a:gd name="T9" fmla="*/ 66 h 875"/>
                <a:gd name="T10" fmla="*/ 276 w 351"/>
                <a:gd name="T11" fmla="*/ 210 h 875"/>
                <a:gd name="T12" fmla="*/ 206 w 351"/>
                <a:gd name="T13" fmla="*/ 380 h 875"/>
                <a:gd name="T14" fmla="*/ 161 w 351"/>
                <a:gd name="T15" fmla="*/ 554 h 875"/>
                <a:gd name="T16" fmla="*/ 121 w 351"/>
                <a:gd name="T17" fmla="*/ 645 h 875"/>
                <a:gd name="T18" fmla="*/ 58 w 351"/>
                <a:gd name="T19" fmla="*/ 874 h 875"/>
                <a:gd name="T20" fmla="*/ 21 w 351"/>
                <a:gd name="T21" fmla="*/ 742 h 875"/>
                <a:gd name="T22" fmla="*/ 0 w 351"/>
                <a:gd name="T23" fmla="*/ 582 h 875"/>
                <a:gd name="T24" fmla="*/ 2 w 351"/>
                <a:gd name="T25" fmla="*/ 422 h 875"/>
                <a:gd name="T26" fmla="*/ 13 w 351"/>
                <a:gd name="T27" fmla="*/ 282 h 875"/>
                <a:gd name="T28" fmla="*/ 13 w 351"/>
                <a:gd name="T29" fmla="*/ 196 h 875"/>
                <a:gd name="T30" fmla="*/ 2 w 351"/>
                <a:gd name="T31" fmla="*/ 129 h 875"/>
                <a:gd name="T32" fmla="*/ 8 w 351"/>
                <a:gd name="T33" fmla="*/ 115 h 875"/>
                <a:gd name="T34" fmla="*/ 332 w 351"/>
                <a:gd name="T35" fmla="*/ 0 h 875"/>
                <a:gd name="T36" fmla="*/ 332 w 351"/>
                <a:gd name="T37" fmla="*/ 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875">
                  <a:moveTo>
                    <a:pt x="332" y="0"/>
                  </a:moveTo>
                  <a:lnTo>
                    <a:pt x="332" y="0"/>
                  </a:lnTo>
                  <a:lnTo>
                    <a:pt x="346" y="14"/>
                  </a:lnTo>
                  <a:lnTo>
                    <a:pt x="350" y="44"/>
                  </a:lnTo>
                  <a:lnTo>
                    <a:pt x="339" y="66"/>
                  </a:lnTo>
                  <a:lnTo>
                    <a:pt x="276" y="210"/>
                  </a:lnTo>
                  <a:lnTo>
                    <a:pt x="206" y="380"/>
                  </a:lnTo>
                  <a:lnTo>
                    <a:pt x="161" y="554"/>
                  </a:lnTo>
                  <a:lnTo>
                    <a:pt x="121" y="645"/>
                  </a:lnTo>
                  <a:lnTo>
                    <a:pt x="58" y="874"/>
                  </a:lnTo>
                  <a:lnTo>
                    <a:pt x="21" y="742"/>
                  </a:lnTo>
                  <a:lnTo>
                    <a:pt x="0" y="582"/>
                  </a:lnTo>
                  <a:lnTo>
                    <a:pt x="2" y="422"/>
                  </a:lnTo>
                  <a:lnTo>
                    <a:pt x="13" y="282"/>
                  </a:lnTo>
                  <a:lnTo>
                    <a:pt x="13" y="196"/>
                  </a:lnTo>
                  <a:lnTo>
                    <a:pt x="2" y="129"/>
                  </a:lnTo>
                  <a:lnTo>
                    <a:pt x="8" y="115"/>
                  </a:lnTo>
                  <a:lnTo>
                    <a:pt x="332" y="0"/>
                  </a:lnTo>
                  <a:lnTo>
                    <a:pt x="33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6" name="Freeform 1034"/>
            <p:cNvSpPr>
              <a:spLocks/>
            </p:cNvSpPr>
            <p:nvPr/>
          </p:nvSpPr>
          <p:spPr bwMode="auto">
            <a:xfrm>
              <a:off x="5056" y="3516"/>
              <a:ext cx="149" cy="667"/>
            </a:xfrm>
            <a:custGeom>
              <a:avLst/>
              <a:gdLst>
                <a:gd name="T0" fmla="*/ 92 w 149"/>
                <a:gd name="T1" fmla="*/ 0 h 667"/>
                <a:gd name="T2" fmla="*/ 92 w 149"/>
                <a:gd name="T3" fmla="*/ 0 h 667"/>
                <a:gd name="T4" fmla="*/ 58 w 149"/>
                <a:gd name="T5" fmla="*/ 24 h 667"/>
                <a:gd name="T6" fmla="*/ 58 w 149"/>
                <a:gd name="T7" fmla="*/ 70 h 667"/>
                <a:gd name="T8" fmla="*/ 78 w 149"/>
                <a:gd name="T9" fmla="*/ 100 h 667"/>
                <a:gd name="T10" fmla="*/ 38 w 149"/>
                <a:gd name="T11" fmla="*/ 197 h 667"/>
                <a:gd name="T12" fmla="*/ 26 w 149"/>
                <a:gd name="T13" fmla="*/ 353 h 667"/>
                <a:gd name="T14" fmla="*/ 0 w 149"/>
                <a:gd name="T15" fmla="*/ 474 h 667"/>
                <a:gd name="T16" fmla="*/ 17 w 149"/>
                <a:gd name="T17" fmla="*/ 561 h 667"/>
                <a:gd name="T18" fmla="*/ 47 w 149"/>
                <a:gd name="T19" fmla="*/ 666 h 667"/>
                <a:gd name="T20" fmla="*/ 88 w 149"/>
                <a:gd name="T21" fmla="*/ 527 h 667"/>
                <a:gd name="T22" fmla="*/ 115 w 149"/>
                <a:gd name="T23" fmla="*/ 420 h 667"/>
                <a:gd name="T24" fmla="*/ 140 w 149"/>
                <a:gd name="T25" fmla="*/ 358 h 667"/>
                <a:gd name="T26" fmla="*/ 136 w 149"/>
                <a:gd name="T27" fmla="*/ 277 h 667"/>
                <a:gd name="T28" fmla="*/ 140 w 149"/>
                <a:gd name="T29" fmla="*/ 157 h 667"/>
                <a:gd name="T30" fmla="*/ 115 w 149"/>
                <a:gd name="T31" fmla="*/ 100 h 667"/>
                <a:gd name="T32" fmla="*/ 148 w 149"/>
                <a:gd name="T33" fmla="*/ 38 h 667"/>
                <a:gd name="T34" fmla="*/ 116 w 149"/>
                <a:gd name="T35" fmla="*/ 0 h 667"/>
                <a:gd name="T36" fmla="*/ 92 w 149"/>
                <a:gd name="T37" fmla="*/ 0 h 667"/>
                <a:gd name="T38" fmla="*/ 92 w 149"/>
                <a:gd name="T39"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667">
                  <a:moveTo>
                    <a:pt x="92" y="0"/>
                  </a:moveTo>
                  <a:lnTo>
                    <a:pt x="92" y="0"/>
                  </a:lnTo>
                  <a:lnTo>
                    <a:pt x="58" y="24"/>
                  </a:lnTo>
                  <a:lnTo>
                    <a:pt x="58" y="70"/>
                  </a:lnTo>
                  <a:lnTo>
                    <a:pt x="78" y="100"/>
                  </a:lnTo>
                  <a:lnTo>
                    <a:pt x="38" y="197"/>
                  </a:lnTo>
                  <a:lnTo>
                    <a:pt x="26" y="353"/>
                  </a:lnTo>
                  <a:lnTo>
                    <a:pt x="0" y="474"/>
                  </a:lnTo>
                  <a:lnTo>
                    <a:pt x="17" y="561"/>
                  </a:lnTo>
                  <a:lnTo>
                    <a:pt x="47" y="666"/>
                  </a:lnTo>
                  <a:lnTo>
                    <a:pt x="88" y="527"/>
                  </a:lnTo>
                  <a:lnTo>
                    <a:pt x="115" y="420"/>
                  </a:lnTo>
                  <a:lnTo>
                    <a:pt x="140" y="358"/>
                  </a:lnTo>
                  <a:lnTo>
                    <a:pt x="136" y="277"/>
                  </a:lnTo>
                  <a:lnTo>
                    <a:pt x="140" y="157"/>
                  </a:lnTo>
                  <a:lnTo>
                    <a:pt x="115" y="100"/>
                  </a:lnTo>
                  <a:lnTo>
                    <a:pt x="148" y="38"/>
                  </a:lnTo>
                  <a:lnTo>
                    <a:pt x="116" y="0"/>
                  </a:lnTo>
                  <a:lnTo>
                    <a:pt x="92" y="0"/>
                  </a:lnTo>
                  <a:lnTo>
                    <a:pt x="92" y="0"/>
                  </a:lnTo>
                </a:path>
              </a:pathLst>
            </a:custGeom>
            <a:solidFill>
              <a:srgbClr val="4100C2"/>
            </a:solidFill>
            <a:ln w="12700" cap="rnd" cmpd="sng">
              <a:solidFill>
                <a:srgbClr val="4100C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7" name="Freeform 1035"/>
            <p:cNvSpPr>
              <a:spLocks/>
            </p:cNvSpPr>
            <p:nvPr/>
          </p:nvSpPr>
          <p:spPr bwMode="auto">
            <a:xfrm>
              <a:off x="5088" y="3519"/>
              <a:ext cx="119" cy="546"/>
            </a:xfrm>
            <a:custGeom>
              <a:avLst/>
              <a:gdLst>
                <a:gd name="T0" fmla="*/ 64 w 119"/>
                <a:gd name="T1" fmla="*/ 4 h 546"/>
                <a:gd name="T2" fmla="*/ 64 w 119"/>
                <a:gd name="T3" fmla="*/ 4 h 546"/>
                <a:gd name="T4" fmla="*/ 64 w 119"/>
                <a:gd name="T5" fmla="*/ 35 h 546"/>
                <a:gd name="T6" fmla="*/ 56 w 119"/>
                <a:gd name="T7" fmla="*/ 63 h 546"/>
                <a:gd name="T8" fmla="*/ 40 w 119"/>
                <a:gd name="T9" fmla="*/ 63 h 546"/>
                <a:gd name="T10" fmla="*/ 24 w 119"/>
                <a:gd name="T11" fmla="*/ 47 h 546"/>
                <a:gd name="T12" fmla="*/ 26 w 119"/>
                <a:gd name="T13" fmla="*/ 72 h 546"/>
                <a:gd name="T14" fmla="*/ 40 w 119"/>
                <a:gd name="T15" fmla="*/ 90 h 546"/>
                <a:gd name="T16" fmla="*/ 9 w 119"/>
                <a:gd name="T17" fmla="*/ 183 h 546"/>
                <a:gd name="T18" fmla="*/ 0 w 119"/>
                <a:gd name="T19" fmla="*/ 339 h 546"/>
                <a:gd name="T20" fmla="*/ 22 w 119"/>
                <a:gd name="T21" fmla="*/ 194 h 546"/>
                <a:gd name="T22" fmla="*/ 44 w 119"/>
                <a:gd name="T23" fmla="*/ 141 h 546"/>
                <a:gd name="T24" fmla="*/ 58 w 119"/>
                <a:gd name="T25" fmla="*/ 141 h 546"/>
                <a:gd name="T26" fmla="*/ 70 w 119"/>
                <a:gd name="T27" fmla="*/ 219 h 546"/>
                <a:gd name="T28" fmla="*/ 53 w 119"/>
                <a:gd name="T29" fmla="*/ 347 h 546"/>
                <a:gd name="T30" fmla="*/ 48 w 119"/>
                <a:gd name="T31" fmla="*/ 545 h 546"/>
                <a:gd name="T32" fmla="*/ 80 w 119"/>
                <a:gd name="T33" fmla="*/ 429 h 546"/>
                <a:gd name="T34" fmla="*/ 107 w 119"/>
                <a:gd name="T35" fmla="*/ 355 h 546"/>
                <a:gd name="T36" fmla="*/ 107 w 119"/>
                <a:gd name="T37" fmla="*/ 164 h 546"/>
                <a:gd name="T38" fmla="*/ 84 w 119"/>
                <a:gd name="T39" fmla="*/ 88 h 546"/>
                <a:gd name="T40" fmla="*/ 118 w 119"/>
                <a:gd name="T41" fmla="*/ 33 h 546"/>
                <a:gd name="T42" fmla="*/ 83 w 119"/>
                <a:gd name="T43" fmla="*/ 0 h 546"/>
                <a:gd name="T44" fmla="*/ 64 w 119"/>
                <a:gd name="T45" fmla="*/ 4 h 546"/>
                <a:gd name="T46" fmla="*/ 64 w 119"/>
                <a:gd name="T47" fmla="*/ 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546">
                  <a:moveTo>
                    <a:pt x="64" y="4"/>
                  </a:moveTo>
                  <a:lnTo>
                    <a:pt x="64" y="4"/>
                  </a:lnTo>
                  <a:lnTo>
                    <a:pt x="64" y="35"/>
                  </a:lnTo>
                  <a:lnTo>
                    <a:pt x="56" y="63"/>
                  </a:lnTo>
                  <a:lnTo>
                    <a:pt x="40" y="63"/>
                  </a:lnTo>
                  <a:lnTo>
                    <a:pt x="24" y="47"/>
                  </a:lnTo>
                  <a:lnTo>
                    <a:pt x="26" y="72"/>
                  </a:lnTo>
                  <a:lnTo>
                    <a:pt x="40" y="90"/>
                  </a:lnTo>
                  <a:lnTo>
                    <a:pt x="9" y="183"/>
                  </a:lnTo>
                  <a:lnTo>
                    <a:pt x="0" y="339"/>
                  </a:lnTo>
                  <a:lnTo>
                    <a:pt x="22" y="194"/>
                  </a:lnTo>
                  <a:lnTo>
                    <a:pt x="44" y="141"/>
                  </a:lnTo>
                  <a:lnTo>
                    <a:pt x="58" y="141"/>
                  </a:lnTo>
                  <a:lnTo>
                    <a:pt x="70" y="219"/>
                  </a:lnTo>
                  <a:lnTo>
                    <a:pt x="53" y="347"/>
                  </a:lnTo>
                  <a:lnTo>
                    <a:pt x="48" y="545"/>
                  </a:lnTo>
                  <a:lnTo>
                    <a:pt x="80" y="429"/>
                  </a:lnTo>
                  <a:lnTo>
                    <a:pt x="107" y="355"/>
                  </a:lnTo>
                  <a:lnTo>
                    <a:pt x="107" y="164"/>
                  </a:lnTo>
                  <a:lnTo>
                    <a:pt x="84" y="88"/>
                  </a:lnTo>
                  <a:lnTo>
                    <a:pt x="118" y="33"/>
                  </a:lnTo>
                  <a:lnTo>
                    <a:pt x="83" y="0"/>
                  </a:lnTo>
                  <a:lnTo>
                    <a:pt x="64" y="4"/>
                  </a:lnTo>
                  <a:lnTo>
                    <a:pt x="64" y="4"/>
                  </a:lnTo>
                </a:path>
              </a:pathLst>
            </a:custGeom>
            <a:solidFill>
              <a:srgbClr val="5F5F5F"/>
            </a:solidFill>
            <a:ln w="12700" cap="rnd" cmpd="sng">
              <a:solidFill>
                <a:srgbClr val="5F5F5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8" name="Freeform 1036"/>
            <p:cNvSpPr>
              <a:spLocks/>
            </p:cNvSpPr>
            <p:nvPr/>
          </p:nvSpPr>
          <p:spPr bwMode="auto">
            <a:xfrm>
              <a:off x="4833" y="2872"/>
              <a:ext cx="570" cy="641"/>
            </a:xfrm>
            <a:custGeom>
              <a:avLst/>
              <a:gdLst>
                <a:gd name="T0" fmla="*/ 569 w 570"/>
                <a:gd name="T1" fmla="*/ 163 h 641"/>
                <a:gd name="T2" fmla="*/ 569 w 570"/>
                <a:gd name="T3" fmla="*/ 163 h 641"/>
                <a:gd name="T4" fmla="*/ 569 w 570"/>
                <a:gd name="T5" fmla="*/ 232 h 641"/>
                <a:gd name="T6" fmla="*/ 565 w 570"/>
                <a:gd name="T7" fmla="*/ 274 h 641"/>
                <a:gd name="T8" fmla="*/ 555 w 570"/>
                <a:gd name="T9" fmla="*/ 289 h 641"/>
                <a:gd name="T10" fmla="*/ 540 w 570"/>
                <a:gd name="T11" fmla="*/ 305 h 641"/>
                <a:gd name="T12" fmla="*/ 540 w 570"/>
                <a:gd name="T13" fmla="*/ 439 h 641"/>
                <a:gd name="T14" fmla="*/ 511 w 570"/>
                <a:gd name="T15" fmla="*/ 525 h 641"/>
                <a:gd name="T16" fmla="*/ 484 w 570"/>
                <a:gd name="T17" fmla="*/ 571 h 641"/>
                <a:gd name="T18" fmla="*/ 468 w 570"/>
                <a:gd name="T19" fmla="*/ 580 h 641"/>
                <a:gd name="T20" fmla="*/ 390 w 570"/>
                <a:gd name="T21" fmla="*/ 604 h 641"/>
                <a:gd name="T22" fmla="*/ 330 w 570"/>
                <a:gd name="T23" fmla="*/ 640 h 641"/>
                <a:gd name="T24" fmla="*/ 310 w 570"/>
                <a:gd name="T25" fmla="*/ 640 h 641"/>
                <a:gd name="T26" fmla="*/ 224 w 570"/>
                <a:gd name="T27" fmla="*/ 560 h 641"/>
                <a:gd name="T28" fmla="*/ 204 w 570"/>
                <a:gd name="T29" fmla="*/ 517 h 641"/>
                <a:gd name="T30" fmla="*/ 178 w 570"/>
                <a:gd name="T31" fmla="*/ 501 h 641"/>
                <a:gd name="T32" fmla="*/ 145 w 570"/>
                <a:gd name="T33" fmla="*/ 410 h 641"/>
                <a:gd name="T34" fmla="*/ 97 w 570"/>
                <a:gd name="T35" fmla="*/ 397 h 641"/>
                <a:gd name="T36" fmla="*/ 48 w 570"/>
                <a:gd name="T37" fmla="*/ 358 h 641"/>
                <a:gd name="T38" fmla="*/ 11 w 570"/>
                <a:gd name="T39" fmla="*/ 315 h 641"/>
                <a:gd name="T40" fmla="*/ 0 w 570"/>
                <a:gd name="T41" fmla="*/ 277 h 641"/>
                <a:gd name="T42" fmla="*/ 5 w 570"/>
                <a:gd name="T43" fmla="*/ 240 h 641"/>
                <a:gd name="T44" fmla="*/ 99 w 570"/>
                <a:gd name="T45" fmla="*/ 106 h 641"/>
                <a:gd name="T46" fmla="*/ 457 w 570"/>
                <a:gd name="T47" fmla="*/ 0 h 641"/>
                <a:gd name="T48" fmla="*/ 532 w 570"/>
                <a:gd name="T49" fmla="*/ 67 h 641"/>
                <a:gd name="T50" fmla="*/ 569 w 570"/>
                <a:gd name="T51" fmla="*/ 163 h 641"/>
                <a:gd name="T52" fmla="*/ 569 w 570"/>
                <a:gd name="T53"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641">
                  <a:moveTo>
                    <a:pt x="569" y="163"/>
                  </a:moveTo>
                  <a:lnTo>
                    <a:pt x="569" y="163"/>
                  </a:lnTo>
                  <a:lnTo>
                    <a:pt x="569" y="232"/>
                  </a:lnTo>
                  <a:lnTo>
                    <a:pt x="565" y="274"/>
                  </a:lnTo>
                  <a:lnTo>
                    <a:pt x="555" y="289"/>
                  </a:lnTo>
                  <a:lnTo>
                    <a:pt x="540" y="305"/>
                  </a:lnTo>
                  <a:lnTo>
                    <a:pt x="540" y="439"/>
                  </a:lnTo>
                  <a:lnTo>
                    <a:pt x="511" y="525"/>
                  </a:lnTo>
                  <a:lnTo>
                    <a:pt x="484" y="571"/>
                  </a:lnTo>
                  <a:lnTo>
                    <a:pt x="468" y="580"/>
                  </a:lnTo>
                  <a:lnTo>
                    <a:pt x="390" y="604"/>
                  </a:lnTo>
                  <a:lnTo>
                    <a:pt x="330" y="640"/>
                  </a:lnTo>
                  <a:lnTo>
                    <a:pt x="310" y="640"/>
                  </a:lnTo>
                  <a:lnTo>
                    <a:pt x="224" y="560"/>
                  </a:lnTo>
                  <a:lnTo>
                    <a:pt x="204" y="517"/>
                  </a:lnTo>
                  <a:lnTo>
                    <a:pt x="178" y="501"/>
                  </a:lnTo>
                  <a:lnTo>
                    <a:pt x="145" y="410"/>
                  </a:lnTo>
                  <a:lnTo>
                    <a:pt x="97" y="397"/>
                  </a:lnTo>
                  <a:lnTo>
                    <a:pt x="48" y="358"/>
                  </a:lnTo>
                  <a:lnTo>
                    <a:pt x="11" y="315"/>
                  </a:lnTo>
                  <a:lnTo>
                    <a:pt x="0" y="277"/>
                  </a:lnTo>
                  <a:lnTo>
                    <a:pt x="5" y="240"/>
                  </a:lnTo>
                  <a:lnTo>
                    <a:pt x="99" y="106"/>
                  </a:lnTo>
                  <a:lnTo>
                    <a:pt x="457" y="0"/>
                  </a:lnTo>
                  <a:lnTo>
                    <a:pt x="532" y="67"/>
                  </a:lnTo>
                  <a:lnTo>
                    <a:pt x="569" y="163"/>
                  </a:lnTo>
                  <a:lnTo>
                    <a:pt x="569" y="16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09" name="Freeform 1037"/>
            <p:cNvSpPr>
              <a:spLocks/>
            </p:cNvSpPr>
            <p:nvPr/>
          </p:nvSpPr>
          <p:spPr bwMode="auto">
            <a:xfrm>
              <a:off x="5300" y="4267"/>
              <a:ext cx="158" cy="295"/>
            </a:xfrm>
            <a:custGeom>
              <a:avLst/>
              <a:gdLst>
                <a:gd name="T0" fmla="*/ 75 w 158"/>
                <a:gd name="T1" fmla="*/ 17 h 295"/>
                <a:gd name="T2" fmla="*/ 75 w 158"/>
                <a:gd name="T3" fmla="*/ 17 h 295"/>
                <a:gd name="T4" fmla="*/ 99 w 158"/>
                <a:gd name="T5" fmla="*/ 0 h 295"/>
                <a:gd name="T6" fmla="*/ 157 w 158"/>
                <a:gd name="T7" fmla="*/ 17 h 295"/>
                <a:gd name="T8" fmla="*/ 157 w 158"/>
                <a:gd name="T9" fmla="*/ 74 h 295"/>
                <a:gd name="T10" fmla="*/ 146 w 158"/>
                <a:gd name="T11" fmla="*/ 142 h 295"/>
                <a:gd name="T12" fmla="*/ 99 w 158"/>
                <a:gd name="T13" fmla="*/ 215 h 295"/>
                <a:gd name="T14" fmla="*/ 62 w 158"/>
                <a:gd name="T15" fmla="*/ 294 h 295"/>
                <a:gd name="T16" fmla="*/ 9 w 158"/>
                <a:gd name="T17" fmla="*/ 268 h 295"/>
                <a:gd name="T18" fmla="*/ 0 w 158"/>
                <a:gd name="T19" fmla="*/ 247 h 295"/>
                <a:gd name="T20" fmla="*/ 0 w 158"/>
                <a:gd name="T21" fmla="*/ 178 h 295"/>
                <a:gd name="T22" fmla="*/ 75 w 158"/>
                <a:gd name="T23" fmla="*/ 17 h 295"/>
                <a:gd name="T24" fmla="*/ 75 w 158"/>
                <a:gd name="T25" fmla="*/ 1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95">
                  <a:moveTo>
                    <a:pt x="75" y="17"/>
                  </a:moveTo>
                  <a:lnTo>
                    <a:pt x="75" y="17"/>
                  </a:lnTo>
                  <a:lnTo>
                    <a:pt x="99" y="0"/>
                  </a:lnTo>
                  <a:lnTo>
                    <a:pt x="157" y="17"/>
                  </a:lnTo>
                  <a:lnTo>
                    <a:pt x="157" y="74"/>
                  </a:lnTo>
                  <a:lnTo>
                    <a:pt x="146" y="142"/>
                  </a:lnTo>
                  <a:lnTo>
                    <a:pt x="99" y="215"/>
                  </a:lnTo>
                  <a:lnTo>
                    <a:pt x="62" y="294"/>
                  </a:lnTo>
                  <a:lnTo>
                    <a:pt x="9" y="268"/>
                  </a:lnTo>
                  <a:lnTo>
                    <a:pt x="0" y="247"/>
                  </a:lnTo>
                  <a:lnTo>
                    <a:pt x="0" y="178"/>
                  </a:lnTo>
                  <a:lnTo>
                    <a:pt x="75" y="17"/>
                  </a:lnTo>
                  <a:lnTo>
                    <a:pt x="75" y="17"/>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0" name="Freeform 1038"/>
            <p:cNvSpPr>
              <a:spLocks/>
            </p:cNvSpPr>
            <p:nvPr/>
          </p:nvSpPr>
          <p:spPr bwMode="auto">
            <a:xfrm>
              <a:off x="4746" y="4189"/>
              <a:ext cx="659" cy="275"/>
            </a:xfrm>
            <a:custGeom>
              <a:avLst/>
              <a:gdLst>
                <a:gd name="T0" fmla="*/ 612 w 659"/>
                <a:gd name="T1" fmla="*/ 274 h 275"/>
                <a:gd name="T2" fmla="*/ 612 w 659"/>
                <a:gd name="T3" fmla="*/ 274 h 275"/>
                <a:gd name="T4" fmla="*/ 653 w 659"/>
                <a:gd name="T5" fmla="*/ 184 h 275"/>
                <a:gd name="T6" fmla="*/ 658 w 659"/>
                <a:gd name="T7" fmla="*/ 136 h 275"/>
                <a:gd name="T8" fmla="*/ 653 w 659"/>
                <a:gd name="T9" fmla="*/ 101 h 275"/>
                <a:gd name="T10" fmla="*/ 574 w 659"/>
                <a:gd name="T11" fmla="*/ 89 h 275"/>
                <a:gd name="T12" fmla="*/ 510 w 659"/>
                <a:gd name="T13" fmla="*/ 50 h 275"/>
                <a:gd name="T14" fmla="*/ 417 w 659"/>
                <a:gd name="T15" fmla="*/ 15 h 275"/>
                <a:gd name="T16" fmla="*/ 324 w 659"/>
                <a:gd name="T17" fmla="*/ 15 h 275"/>
                <a:gd name="T18" fmla="*/ 282 w 659"/>
                <a:gd name="T19" fmla="*/ 0 h 275"/>
                <a:gd name="T20" fmla="*/ 201 w 659"/>
                <a:gd name="T21" fmla="*/ 0 h 275"/>
                <a:gd name="T22" fmla="*/ 0 w 659"/>
                <a:gd name="T23" fmla="*/ 100 h 275"/>
                <a:gd name="T24" fmla="*/ 36 w 659"/>
                <a:gd name="T25" fmla="*/ 145 h 275"/>
                <a:gd name="T26" fmla="*/ 89 w 659"/>
                <a:gd name="T27" fmla="*/ 145 h 275"/>
                <a:gd name="T28" fmla="*/ 175 w 659"/>
                <a:gd name="T29" fmla="*/ 121 h 275"/>
                <a:gd name="T30" fmla="*/ 77 w 659"/>
                <a:gd name="T31" fmla="*/ 220 h 275"/>
                <a:gd name="T32" fmla="*/ 89 w 659"/>
                <a:gd name="T33" fmla="*/ 242 h 275"/>
                <a:gd name="T34" fmla="*/ 94 w 659"/>
                <a:gd name="T35" fmla="*/ 238 h 275"/>
                <a:gd name="T36" fmla="*/ 102 w 659"/>
                <a:gd name="T37" fmla="*/ 227 h 275"/>
                <a:gd name="T38" fmla="*/ 142 w 659"/>
                <a:gd name="T39" fmla="*/ 196 h 275"/>
                <a:gd name="T40" fmla="*/ 250 w 659"/>
                <a:gd name="T41" fmla="*/ 168 h 275"/>
                <a:gd name="T42" fmla="*/ 198 w 659"/>
                <a:gd name="T43" fmla="*/ 215 h 275"/>
                <a:gd name="T44" fmla="*/ 166 w 659"/>
                <a:gd name="T45" fmla="*/ 247 h 275"/>
                <a:gd name="T46" fmla="*/ 180 w 659"/>
                <a:gd name="T47" fmla="*/ 247 h 275"/>
                <a:gd name="T48" fmla="*/ 240 w 659"/>
                <a:gd name="T49" fmla="*/ 227 h 275"/>
                <a:gd name="T50" fmla="*/ 321 w 659"/>
                <a:gd name="T51" fmla="*/ 220 h 275"/>
                <a:gd name="T52" fmla="*/ 415 w 659"/>
                <a:gd name="T53" fmla="*/ 237 h 275"/>
                <a:gd name="T54" fmla="*/ 490 w 659"/>
                <a:gd name="T55" fmla="*/ 242 h 275"/>
                <a:gd name="T56" fmla="*/ 612 w 659"/>
                <a:gd name="T57" fmla="*/ 274 h 275"/>
                <a:gd name="T58" fmla="*/ 612 w 659"/>
                <a:gd name="T59" fmla="*/ 27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9" h="275">
                  <a:moveTo>
                    <a:pt x="612" y="274"/>
                  </a:moveTo>
                  <a:lnTo>
                    <a:pt x="612" y="274"/>
                  </a:lnTo>
                  <a:lnTo>
                    <a:pt x="653" y="184"/>
                  </a:lnTo>
                  <a:lnTo>
                    <a:pt x="658" y="136"/>
                  </a:lnTo>
                  <a:lnTo>
                    <a:pt x="653" y="101"/>
                  </a:lnTo>
                  <a:lnTo>
                    <a:pt x="574" y="89"/>
                  </a:lnTo>
                  <a:lnTo>
                    <a:pt x="510" y="50"/>
                  </a:lnTo>
                  <a:lnTo>
                    <a:pt x="417" y="15"/>
                  </a:lnTo>
                  <a:lnTo>
                    <a:pt x="324" y="15"/>
                  </a:lnTo>
                  <a:lnTo>
                    <a:pt x="282" y="0"/>
                  </a:lnTo>
                  <a:lnTo>
                    <a:pt x="201" y="0"/>
                  </a:lnTo>
                  <a:lnTo>
                    <a:pt x="0" y="100"/>
                  </a:lnTo>
                  <a:lnTo>
                    <a:pt x="36" y="145"/>
                  </a:lnTo>
                  <a:lnTo>
                    <a:pt x="89" y="145"/>
                  </a:lnTo>
                  <a:lnTo>
                    <a:pt x="175" y="121"/>
                  </a:lnTo>
                  <a:lnTo>
                    <a:pt x="77" y="220"/>
                  </a:lnTo>
                  <a:lnTo>
                    <a:pt x="89" y="242"/>
                  </a:lnTo>
                  <a:lnTo>
                    <a:pt x="94" y="238"/>
                  </a:lnTo>
                  <a:lnTo>
                    <a:pt x="102" y="227"/>
                  </a:lnTo>
                  <a:lnTo>
                    <a:pt x="142" y="196"/>
                  </a:lnTo>
                  <a:lnTo>
                    <a:pt x="250" y="168"/>
                  </a:lnTo>
                  <a:lnTo>
                    <a:pt x="198" y="215"/>
                  </a:lnTo>
                  <a:lnTo>
                    <a:pt x="166" y="247"/>
                  </a:lnTo>
                  <a:lnTo>
                    <a:pt x="180" y="247"/>
                  </a:lnTo>
                  <a:lnTo>
                    <a:pt x="240" y="227"/>
                  </a:lnTo>
                  <a:lnTo>
                    <a:pt x="321" y="220"/>
                  </a:lnTo>
                  <a:lnTo>
                    <a:pt x="415" y="237"/>
                  </a:lnTo>
                  <a:lnTo>
                    <a:pt x="490" y="242"/>
                  </a:lnTo>
                  <a:lnTo>
                    <a:pt x="612" y="274"/>
                  </a:lnTo>
                  <a:lnTo>
                    <a:pt x="612" y="274"/>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1" name="Freeform 1039"/>
            <p:cNvSpPr>
              <a:spLocks/>
            </p:cNvSpPr>
            <p:nvPr/>
          </p:nvSpPr>
          <p:spPr bwMode="auto">
            <a:xfrm>
              <a:off x="4395" y="4426"/>
              <a:ext cx="275" cy="255"/>
            </a:xfrm>
            <a:custGeom>
              <a:avLst/>
              <a:gdLst>
                <a:gd name="T0" fmla="*/ 41 w 275"/>
                <a:gd name="T1" fmla="*/ 245 h 255"/>
                <a:gd name="T2" fmla="*/ 41 w 275"/>
                <a:gd name="T3" fmla="*/ 245 h 255"/>
                <a:gd name="T4" fmla="*/ 95 w 275"/>
                <a:gd name="T5" fmla="*/ 245 h 255"/>
                <a:gd name="T6" fmla="*/ 154 w 275"/>
                <a:gd name="T7" fmla="*/ 254 h 255"/>
                <a:gd name="T8" fmla="*/ 257 w 275"/>
                <a:gd name="T9" fmla="*/ 218 h 255"/>
                <a:gd name="T10" fmla="*/ 274 w 275"/>
                <a:gd name="T11" fmla="*/ 166 h 255"/>
                <a:gd name="T12" fmla="*/ 274 w 275"/>
                <a:gd name="T13" fmla="*/ 119 h 255"/>
                <a:gd name="T14" fmla="*/ 254 w 275"/>
                <a:gd name="T15" fmla="*/ 62 h 255"/>
                <a:gd name="T16" fmla="*/ 179 w 275"/>
                <a:gd name="T17" fmla="*/ 0 h 255"/>
                <a:gd name="T18" fmla="*/ 136 w 275"/>
                <a:gd name="T19" fmla="*/ 0 h 255"/>
                <a:gd name="T20" fmla="*/ 0 w 275"/>
                <a:gd name="T21" fmla="*/ 119 h 255"/>
                <a:gd name="T22" fmla="*/ 41 w 275"/>
                <a:gd name="T23" fmla="*/ 245 h 255"/>
                <a:gd name="T24" fmla="*/ 41 w 275"/>
                <a:gd name="T25" fmla="*/ 24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55">
                  <a:moveTo>
                    <a:pt x="41" y="245"/>
                  </a:moveTo>
                  <a:lnTo>
                    <a:pt x="41" y="245"/>
                  </a:lnTo>
                  <a:lnTo>
                    <a:pt x="95" y="245"/>
                  </a:lnTo>
                  <a:lnTo>
                    <a:pt x="154" y="254"/>
                  </a:lnTo>
                  <a:lnTo>
                    <a:pt x="257" y="218"/>
                  </a:lnTo>
                  <a:lnTo>
                    <a:pt x="274" y="166"/>
                  </a:lnTo>
                  <a:lnTo>
                    <a:pt x="274" y="119"/>
                  </a:lnTo>
                  <a:lnTo>
                    <a:pt x="254" y="62"/>
                  </a:lnTo>
                  <a:lnTo>
                    <a:pt x="179" y="0"/>
                  </a:lnTo>
                  <a:lnTo>
                    <a:pt x="136" y="0"/>
                  </a:lnTo>
                  <a:lnTo>
                    <a:pt x="0" y="119"/>
                  </a:lnTo>
                  <a:lnTo>
                    <a:pt x="41" y="245"/>
                  </a:lnTo>
                  <a:lnTo>
                    <a:pt x="41" y="24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2" name="Freeform 1040"/>
            <p:cNvSpPr>
              <a:spLocks/>
            </p:cNvSpPr>
            <p:nvPr/>
          </p:nvSpPr>
          <p:spPr bwMode="auto">
            <a:xfrm>
              <a:off x="3125" y="3489"/>
              <a:ext cx="1392" cy="1355"/>
            </a:xfrm>
            <a:custGeom>
              <a:avLst/>
              <a:gdLst>
                <a:gd name="T0" fmla="*/ 309 w 1392"/>
                <a:gd name="T1" fmla="*/ 1354 h 1355"/>
                <a:gd name="T2" fmla="*/ 309 w 1392"/>
                <a:gd name="T3" fmla="*/ 1354 h 1355"/>
                <a:gd name="T4" fmla="*/ 321 w 1392"/>
                <a:gd name="T5" fmla="*/ 1257 h 1355"/>
                <a:gd name="T6" fmla="*/ 122 w 1392"/>
                <a:gd name="T7" fmla="*/ 1203 h 1355"/>
                <a:gd name="T8" fmla="*/ 29 w 1392"/>
                <a:gd name="T9" fmla="*/ 1056 h 1355"/>
                <a:gd name="T10" fmla="*/ 33 w 1392"/>
                <a:gd name="T11" fmla="*/ 675 h 1355"/>
                <a:gd name="T12" fmla="*/ 0 w 1392"/>
                <a:gd name="T13" fmla="*/ 287 h 1355"/>
                <a:gd name="T14" fmla="*/ 111 w 1392"/>
                <a:gd name="T15" fmla="*/ 161 h 1355"/>
                <a:gd name="T16" fmla="*/ 221 w 1392"/>
                <a:gd name="T17" fmla="*/ 68 h 1355"/>
                <a:gd name="T18" fmla="*/ 342 w 1392"/>
                <a:gd name="T19" fmla="*/ 25 h 1355"/>
                <a:gd name="T20" fmla="*/ 387 w 1392"/>
                <a:gd name="T21" fmla="*/ 25 h 1355"/>
                <a:gd name="T22" fmla="*/ 451 w 1392"/>
                <a:gd name="T23" fmla="*/ 0 h 1355"/>
                <a:gd name="T24" fmla="*/ 1035 w 1392"/>
                <a:gd name="T25" fmla="*/ 21 h 1355"/>
                <a:gd name="T26" fmla="*/ 1152 w 1392"/>
                <a:gd name="T27" fmla="*/ 56 h 1355"/>
                <a:gd name="T28" fmla="*/ 1253 w 1392"/>
                <a:gd name="T29" fmla="*/ 88 h 1355"/>
                <a:gd name="T30" fmla="*/ 1270 w 1392"/>
                <a:gd name="T31" fmla="*/ 141 h 1355"/>
                <a:gd name="T32" fmla="*/ 1290 w 1392"/>
                <a:gd name="T33" fmla="*/ 287 h 1355"/>
                <a:gd name="T34" fmla="*/ 1302 w 1392"/>
                <a:gd name="T35" fmla="*/ 438 h 1355"/>
                <a:gd name="T36" fmla="*/ 1356 w 1392"/>
                <a:gd name="T37" fmla="*/ 643 h 1355"/>
                <a:gd name="T38" fmla="*/ 1391 w 1392"/>
                <a:gd name="T39" fmla="*/ 847 h 1355"/>
                <a:gd name="T40" fmla="*/ 1391 w 1392"/>
                <a:gd name="T41" fmla="*/ 909 h 1355"/>
                <a:gd name="T42" fmla="*/ 1362 w 1392"/>
                <a:gd name="T43" fmla="*/ 967 h 1355"/>
                <a:gd name="T44" fmla="*/ 1182 w 1392"/>
                <a:gd name="T45" fmla="*/ 1354 h 1355"/>
                <a:gd name="T46" fmla="*/ 309 w 1392"/>
                <a:gd name="T47" fmla="*/ 1354 h 1355"/>
                <a:gd name="T48" fmla="*/ 309 w 1392"/>
                <a:gd name="T49" fmla="*/ 1354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2" h="1355">
                  <a:moveTo>
                    <a:pt x="309" y="1354"/>
                  </a:moveTo>
                  <a:lnTo>
                    <a:pt x="309" y="1354"/>
                  </a:lnTo>
                  <a:lnTo>
                    <a:pt x="321" y="1257"/>
                  </a:lnTo>
                  <a:lnTo>
                    <a:pt x="122" y="1203"/>
                  </a:lnTo>
                  <a:lnTo>
                    <a:pt x="29" y="1056"/>
                  </a:lnTo>
                  <a:lnTo>
                    <a:pt x="33" y="675"/>
                  </a:lnTo>
                  <a:lnTo>
                    <a:pt x="0" y="287"/>
                  </a:lnTo>
                  <a:lnTo>
                    <a:pt x="111" y="161"/>
                  </a:lnTo>
                  <a:lnTo>
                    <a:pt x="221" y="68"/>
                  </a:lnTo>
                  <a:lnTo>
                    <a:pt x="342" y="25"/>
                  </a:lnTo>
                  <a:lnTo>
                    <a:pt x="387" y="25"/>
                  </a:lnTo>
                  <a:lnTo>
                    <a:pt x="451" y="0"/>
                  </a:lnTo>
                  <a:lnTo>
                    <a:pt x="1035" y="21"/>
                  </a:lnTo>
                  <a:lnTo>
                    <a:pt x="1152" y="56"/>
                  </a:lnTo>
                  <a:lnTo>
                    <a:pt x="1253" y="88"/>
                  </a:lnTo>
                  <a:lnTo>
                    <a:pt x="1270" y="141"/>
                  </a:lnTo>
                  <a:lnTo>
                    <a:pt x="1290" y="287"/>
                  </a:lnTo>
                  <a:lnTo>
                    <a:pt x="1302" y="438"/>
                  </a:lnTo>
                  <a:lnTo>
                    <a:pt x="1356" y="643"/>
                  </a:lnTo>
                  <a:lnTo>
                    <a:pt x="1391" y="847"/>
                  </a:lnTo>
                  <a:lnTo>
                    <a:pt x="1391" y="909"/>
                  </a:lnTo>
                  <a:lnTo>
                    <a:pt x="1362" y="967"/>
                  </a:lnTo>
                  <a:lnTo>
                    <a:pt x="1182" y="1354"/>
                  </a:lnTo>
                  <a:lnTo>
                    <a:pt x="309" y="1354"/>
                  </a:lnTo>
                  <a:lnTo>
                    <a:pt x="309" y="1354"/>
                  </a:lnTo>
                </a:path>
              </a:pathLst>
            </a:custGeom>
            <a:solidFill>
              <a:srgbClr val="008280"/>
            </a:solidFill>
            <a:ln w="12700" cap="rnd" cmpd="sng">
              <a:solidFill>
                <a:srgbClr val="0082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3" name="Freeform 1041"/>
            <p:cNvSpPr>
              <a:spLocks/>
            </p:cNvSpPr>
            <p:nvPr/>
          </p:nvSpPr>
          <p:spPr bwMode="auto">
            <a:xfrm>
              <a:off x="3715" y="3460"/>
              <a:ext cx="436" cy="329"/>
            </a:xfrm>
            <a:custGeom>
              <a:avLst/>
              <a:gdLst>
                <a:gd name="T0" fmla="*/ 102 w 436"/>
                <a:gd name="T1" fmla="*/ 0 h 329"/>
                <a:gd name="T2" fmla="*/ 102 w 436"/>
                <a:gd name="T3" fmla="*/ 0 h 329"/>
                <a:gd name="T4" fmla="*/ 435 w 436"/>
                <a:gd name="T5" fmla="*/ 50 h 329"/>
                <a:gd name="T6" fmla="*/ 435 w 436"/>
                <a:gd name="T7" fmla="*/ 124 h 329"/>
                <a:gd name="T8" fmla="*/ 408 w 436"/>
                <a:gd name="T9" fmla="*/ 179 h 329"/>
                <a:gd name="T10" fmla="*/ 408 w 436"/>
                <a:gd name="T11" fmla="*/ 249 h 329"/>
                <a:gd name="T12" fmla="*/ 346 w 436"/>
                <a:gd name="T13" fmla="*/ 300 h 329"/>
                <a:gd name="T14" fmla="*/ 283 w 436"/>
                <a:gd name="T15" fmla="*/ 300 h 329"/>
                <a:gd name="T16" fmla="*/ 253 w 436"/>
                <a:gd name="T17" fmla="*/ 328 h 329"/>
                <a:gd name="T18" fmla="*/ 253 w 436"/>
                <a:gd name="T19" fmla="*/ 281 h 329"/>
                <a:gd name="T20" fmla="*/ 132 w 436"/>
                <a:gd name="T21" fmla="*/ 230 h 329"/>
                <a:gd name="T22" fmla="*/ 0 w 436"/>
                <a:gd name="T23" fmla="*/ 133 h 329"/>
                <a:gd name="T24" fmla="*/ 29 w 436"/>
                <a:gd name="T25" fmla="*/ 56 h 329"/>
                <a:gd name="T26" fmla="*/ 102 w 436"/>
                <a:gd name="T27" fmla="*/ 22 h 329"/>
                <a:gd name="T28" fmla="*/ 102 w 436"/>
                <a:gd name="T29" fmla="*/ 0 h 329"/>
                <a:gd name="T30" fmla="*/ 102 w 436"/>
                <a:gd name="T31"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6" h="329">
                  <a:moveTo>
                    <a:pt x="102" y="0"/>
                  </a:moveTo>
                  <a:lnTo>
                    <a:pt x="102" y="0"/>
                  </a:lnTo>
                  <a:lnTo>
                    <a:pt x="435" y="50"/>
                  </a:lnTo>
                  <a:lnTo>
                    <a:pt x="435" y="124"/>
                  </a:lnTo>
                  <a:lnTo>
                    <a:pt x="408" y="179"/>
                  </a:lnTo>
                  <a:lnTo>
                    <a:pt x="408" y="249"/>
                  </a:lnTo>
                  <a:lnTo>
                    <a:pt x="346" y="300"/>
                  </a:lnTo>
                  <a:lnTo>
                    <a:pt x="283" y="300"/>
                  </a:lnTo>
                  <a:lnTo>
                    <a:pt x="253" y="328"/>
                  </a:lnTo>
                  <a:lnTo>
                    <a:pt x="253" y="281"/>
                  </a:lnTo>
                  <a:lnTo>
                    <a:pt x="132" y="230"/>
                  </a:lnTo>
                  <a:lnTo>
                    <a:pt x="0" y="133"/>
                  </a:lnTo>
                  <a:lnTo>
                    <a:pt x="29" y="56"/>
                  </a:lnTo>
                  <a:lnTo>
                    <a:pt x="102" y="22"/>
                  </a:lnTo>
                  <a:lnTo>
                    <a:pt x="102" y="0"/>
                  </a:lnTo>
                  <a:lnTo>
                    <a:pt x="102" y="0"/>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4" name="Freeform 1042"/>
            <p:cNvSpPr>
              <a:spLocks/>
            </p:cNvSpPr>
            <p:nvPr/>
          </p:nvSpPr>
          <p:spPr bwMode="auto">
            <a:xfrm>
              <a:off x="3950" y="3788"/>
              <a:ext cx="182" cy="637"/>
            </a:xfrm>
            <a:custGeom>
              <a:avLst/>
              <a:gdLst>
                <a:gd name="T0" fmla="*/ 181 w 182"/>
                <a:gd name="T1" fmla="*/ 636 h 637"/>
                <a:gd name="T2" fmla="*/ 181 w 182"/>
                <a:gd name="T3" fmla="*/ 636 h 637"/>
                <a:gd name="T4" fmla="*/ 129 w 182"/>
                <a:gd name="T5" fmla="*/ 355 h 637"/>
                <a:gd name="T6" fmla="*/ 88 w 182"/>
                <a:gd name="T7" fmla="*/ 253 h 637"/>
                <a:gd name="T8" fmla="*/ 34 w 182"/>
                <a:gd name="T9" fmla="*/ 0 h 637"/>
                <a:gd name="T10" fmla="*/ 18 w 182"/>
                <a:gd name="T11" fmla="*/ 27 h 637"/>
                <a:gd name="T12" fmla="*/ 0 w 182"/>
                <a:gd name="T13" fmla="*/ 271 h 637"/>
                <a:gd name="T14" fmla="*/ 82 w 182"/>
                <a:gd name="T15" fmla="*/ 627 h 637"/>
                <a:gd name="T16" fmla="*/ 181 w 182"/>
                <a:gd name="T17" fmla="*/ 636 h 637"/>
                <a:gd name="T18" fmla="*/ 181 w 182"/>
                <a:gd name="T19" fmla="*/ 636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637">
                  <a:moveTo>
                    <a:pt x="181" y="636"/>
                  </a:moveTo>
                  <a:lnTo>
                    <a:pt x="181" y="636"/>
                  </a:lnTo>
                  <a:lnTo>
                    <a:pt x="129" y="355"/>
                  </a:lnTo>
                  <a:lnTo>
                    <a:pt x="88" y="253"/>
                  </a:lnTo>
                  <a:lnTo>
                    <a:pt x="34" y="0"/>
                  </a:lnTo>
                  <a:lnTo>
                    <a:pt x="18" y="27"/>
                  </a:lnTo>
                  <a:lnTo>
                    <a:pt x="0" y="271"/>
                  </a:lnTo>
                  <a:lnTo>
                    <a:pt x="82" y="627"/>
                  </a:lnTo>
                  <a:lnTo>
                    <a:pt x="181" y="636"/>
                  </a:lnTo>
                  <a:lnTo>
                    <a:pt x="181" y="63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5" name="Freeform 1043"/>
            <p:cNvSpPr>
              <a:spLocks/>
            </p:cNvSpPr>
            <p:nvPr/>
          </p:nvSpPr>
          <p:spPr bwMode="auto">
            <a:xfrm>
              <a:off x="3512" y="4411"/>
              <a:ext cx="1047" cy="434"/>
            </a:xfrm>
            <a:custGeom>
              <a:avLst/>
              <a:gdLst>
                <a:gd name="T0" fmla="*/ 0 w 1047"/>
                <a:gd name="T1" fmla="*/ 433 h 434"/>
                <a:gd name="T2" fmla="*/ 0 w 1047"/>
                <a:gd name="T3" fmla="*/ 433 h 434"/>
                <a:gd name="T4" fmla="*/ 177 w 1047"/>
                <a:gd name="T5" fmla="*/ 253 h 434"/>
                <a:gd name="T6" fmla="*/ 266 w 1047"/>
                <a:gd name="T7" fmla="*/ 155 h 434"/>
                <a:gd name="T8" fmla="*/ 405 w 1047"/>
                <a:gd name="T9" fmla="*/ 0 h 434"/>
                <a:gd name="T10" fmla="*/ 1031 w 1047"/>
                <a:gd name="T11" fmla="*/ 36 h 434"/>
                <a:gd name="T12" fmla="*/ 1046 w 1047"/>
                <a:gd name="T13" fmla="*/ 69 h 434"/>
                <a:gd name="T14" fmla="*/ 1042 w 1047"/>
                <a:gd name="T15" fmla="*/ 97 h 434"/>
                <a:gd name="T16" fmla="*/ 1028 w 1047"/>
                <a:gd name="T17" fmla="*/ 130 h 434"/>
                <a:gd name="T18" fmla="*/ 962 w 1047"/>
                <a:gd name="T19" fmla="*/ 160 h 434"/>
                <a:gd name="T20" fmla="*/ 932 w 1047"/>
                <a:gd name="T21" fmla="*/ 192 h 434"/>
                <a:gd name="T22" fmla="*/ 733 w 1047"/>
                <a:gd name="T23" fmla="*/ 433 h 434"/>
                <a:gd name="T24" fmla="*/ 0 w 1047"/>
                <a:gd name="T25" fmla="*/ 433 h 434"/>
                <a:gd name="T26" fmla="*/ 0 w 1047"/>
                <a:gd name="T27"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7" h="434">
                  <a:moveTo>
                    <a:pt x="0" y="433"/>
                  </a:moveTo>
                  <a:lnTo>
                    <a:pt x="0" y="433"/>
                  </a:lnTo>
                  <a:lnTo>
                    <a:pt x="177" y="253"/>
                  </a:lnTo>
                  <a:lnTo>
                    <a:pt x="266" y="155"/>
                  </a:lnTo>
                  <a:lnTo>
                    <a:pt x="405" y="0"/>
                  </a:lnTo>
                  <a:lnTo>
                    <a:pt x="1031" y="36"/>
                  </a:lnTo>
                  <a:lnTo>
                    <a:pt x="1046" y="69"/>
                  </a:lnTo>
                  <a:lnTo>
                    <a:pt x="1042" y="97"/>
                  </a:lnTo>
                  <a:lnTo>
                    <a:pt x="1028" y="130"/>
                  </a:lnTo>
                  <a:lnTo>
                    <a:pt x="962" y="160"/>
                  </a:lnTo>
                  <a:lnTo>
                    <a:pt x="932" y="192"/>
                  </a:lnTo>
                  <a:lnTo>
                    <a:pt x="733" y="433"/>
                  </a:lnTo>
                  <a:lnTo>
                    <a:pt x="0" y="433"/>
                  </a:lnTo>
                  <a:lnTo>
                    <a:pt x="0" y="433"/>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6" name="Freeform 1044"/>
            <p:cNvSpPr>
              <a:spLocks/>
            </p:cNvSpPr>
            <p:nvPr/>
          </p:nvSpPr>
          <p:spPr bwMode="auto">
            <a:xfrm>
              <a:off x="4061" y="4541"/>
              <a:ext cx="390" cy="304"/>
            </a:xfrm>
            <a:custGeom>
              <a:avLst/>
              <a:gdLst>
                <a:gd name="T0" fmla="*/ 332 w 390"/>
                <a:gd name="T1" fmla="*/ 0 h 304"/>
                <a:gd name="T2" fmla="*/ 332 w 390"/>
                <a:gd name="T3" fmla="*/ 0 h 304"/>
                <a:gd name="T4" fmla="*/ 371 w 390"/>
                <a:gd name="T5" fmla="*/ 96 h 304"/>
                <a:gd name="T6" fmla="*/ 371 w 390"/>
                <a:gd name="T7" fmla="*/ 206 h 304"/>
                <a:gd name="T8" fmla="*/ 389 w 390"/>
                <a:gd name="T9" fmla="*/ 303 h 304"/>
                <a:gd name="T10" fmla="*/ 228 w 390"/>
                <a:gd name="T11" fmla="*/ 303 h 304"/>
                <a:gd name="T12" fmla="*/ 150 w 390"/>
                <a:gd name="T13" fmla="*/ 273 h 304"/>
                <a:gd name="T14" fmla="*/ 73 w 390"/>
                <a:gd name="T15" fmla="*/ 183 h 304"/>
                <a:gd name="T16" fmla="*/ 0 w 390"/>
                <a:gd name="T17" fmla="*/ 105 h 304"/>
                <a:gd name="T18" fmla="*/ 11 w 390"/>
                <a:gd name="T19" fmla="*/ 96 h 304"/>
                <a:gd name="T20" fmla="*/ 33 w 390"/>
                <a:gd name="T21" fmla="*/ 96 h 304"/>
                <a:gd name="T22" fmla="*/ 214 w 390"/>
                <a:gd name="T23" fmla="*/ 183 h 304"/>
                <a:gd name="T24" fmla="*/ 166 w 390"/>
                <a:gd name="T25" fmla="*/ 123 h 304"/>
                <a:gd name="T26" fmla="*/ 95 w 390"/>
                <a:gd name="T27" fmla="*/ 77 h 304"/>
                <a:gd name="T28" fmla="*/ 89 w 390"/>
                <a:gd name="T29" fmla="*/ 59 h 304"/>
                <a:gd name="T30" fmla="*/ 114 w 390"/>
                <a:gd name="T31" fmla="*/ 50 h 304"/>
                <a:gd name="T32" fmla="*/ 254 w 390"/>
                <a:gd name="T33" fmla="*/ 118 h 304"/>
                <a:gd name="T34" fmla="*/ 289 w 390"/>
                <a:gd name="T35" fmla="*/ 156 h 304"/>
                <a:gd name="T36" fmla="*/ 316 w 390"/>
                <a:gd name="T37" fmla="*/ 101 h 304"/>
                <a:gd name="T38" fmla="*/ 316 w 390"/>
                <a:gd name="T39" fmla="*/ 8 h 304"/>
                <a:gd name="T40" fmla="*/ 332 w 390"/>
                <a:gd name="T41" fmla="*/ 0 h 304"/>
                <a:gd name="T42" fmla="*/ 332 w 390"/>
                <a:gd name="T4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304">
                  <a:moveTo>
                    <a:pt x="332" y="0"/>
                  </a:moveTo>
                  <a:lnTo>
                    <a:pt x="332" y="0"/>
                  </a:lnTo>
                  <a:lnTo>
                    <a:pt x="371" y="96"/>
                  </a:lnTo>
                  <a:lnTo>
                    <a:pt x="371" y="206"/>
                  </a:lnTo>
                  <a:lnTo>
                    <a:pt x="389" y="303"/>
                  </a:lnTo>
                  <a:lnTo>
                    <a:pt x="228" y="303"/>
                  </a:lnTo>
                  <a:lnTo>
                    <a:pt x="150" y="273"/>
                  </a:lnTo>
                  <a:lnTo>
                    <a:pt x="73" y="183"/>
                  </a:lnTo>
                  <a:lnTo>
                    <a:pt x="0" y="105"/>
                  </a:lnTo>
                  <a:lnTo>
                    <a:pt x="11" y="96"/>
                  </a:lnTo>
                  <a:lnTo>
                    <a:pt x="33" y="96"/>
                  </a:lnTo>
                  <a:lnTo>
                    <a:pt x="214" y="183"/>
                  </a:lnTo>
                  <a:lnTo>
                    <a:pt x="166" y="123"/>
                  </a:lnTo>
                  <a:lnTo>
                    <a:pt x="95" y="77"/>
                  </a:lnTo>
                  <a:lnTo>
                    <a:pt x="89" y="59"/>
                  </a:lnTo>
                  <a:lnTo>
                    <a:pt x="114" y="50"/>
                  </a:lnTo>
                  <a:lnTo>
                    <a:pt x="254" y="118"/>
                  </a:lnTo>
                  <a:lnTo>
                    <a:pt x="289" y="156"/>
                  </a:lnTo>
                  <a:lnTo>
                    <a:pt x="316" y="101"/>
                  </a:lnTo>
                  <a:lnTo>
                    <a:pt x="316" y="8"/>
                  </a:lnTo>
                  <a:lnTo>
                    <a:pt x="332" y="0"/>
                  </a:lnTo>
                  <a:lnTo>
                    <a:pt x="332" y="0"/>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7" name="Freeform 1045"/>
            <p:cNvSpPr>
              <a:spLocks/>
            </p:cNvSpPr>
            <p:nvPr/>
          </p:nvSpPr>
          <p:spPr bwMode="auto">
            <a:xfrm>
              <a:off x="3831" y="4118"/>
              <a:ext cx="249" cy="301"/>
            </a:xfrm>
            <a:custGeom>
              <a:avLst/>
              <a:gdLst>
                <a:gd name="T0" fmla="*/ 248 w 249"/>
                <a:gd name="T1" fmla="*/ 297 h 301"/>
                <a:gd name="T2" fmla="*/ 248 w 249"/>
                <a:gd name="T3" fmla="*/ 297 h 301"/>
                <a:gd name="T4" fmla="*/ 15 w 249"/>
                <a:gd name="T5" fmla="*/ 0 h 301"/>
                <a:gd name="T6" fmla="*/ 0 w 249"/>
                <a:gd name="T7" fmla="*/ 9 h 301"/>
                <a:gd name="T8" fmla="*/ 227 w 249"/>
                <a:gd name="T9" fmla="*/ 300 h 301"/>
                <a:gd name="T10" fmla="*/ 248 w 249"/>
                <a:gd name="T11" fmla="*/ 297 h 301"/>
                <a:gd name="T12" fmla="*/ 248 w 249"/>
                <a:gd name="T13" fmla="*/ 297 h 301"/>
              </a:gdLst>
              <a:ahLst/>
              <a:cxnLst>
                <a:cxn ang="0">
                  <a:pos x="T0" y="T1"/>
                </a:cxn>
                <a:cxn ang="0">
                  <a:pos x="T2" y="T3"/>
                </a:cxn>
                <a:cxn ang="0">
                  <a:pos x="T4" y="T5"/>
                </a:cxn>
                <a:cxn ang="0">
                  <a:pos x="T6" y="T7"/>
                </a:cxn>
                <a:cxn ang="0">
                  <a:pos x="T8" y="T9"/>
                </a:cxn>
                <a:cxn ang="0">
                  <a:pos x="T10" y="T11"/>
                </a:cxn>
                <a:cxn ang="0">
                  <a:pos x="T12" y="T13"/>
                </a:cxn>
              </a:cxnLst>
              <a:rect l="0" t="0" r="r" b="b"/>
              <a:pathLst>
                <a:path w="249" h="301">
                  <a:moveTo>
                    <a:pt x="248" y="297"/>
                  </a:moveTo>
                  <a:lnTo>
                    <a:pt x="248" y="297"/>
                  </a:lnTo>
                  <a:lnTo>
                    <a:pt x="15" y="0"/>
                  </a:lnTo>
                  <a:lnTo>
                    <a:pt x="0" y="9"/>
                  </a:lnTo>
                  <a:lnTo>
                    <a:pt x="227" y="300"/>
                  </a:lnTo>
                  <a:lnTo>
                    <a:pt x="248" y="297"/>
                  </a:lnTo>
                  <a:lnTo>
                    <a:pt x="248" y="297"/>
                  </a:lnTo>
                </a:path>
              </a:pathLst>
            </a:custGeom>
            <a:solidFill>
              <a:srgbClr val="E1E1E1"/>
            </a:solidFill>
            <a:ln w="12700" cap="rnd" cmpd="sng">
              <a:solidFill>
                <a:srgbClr val="E1E1E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8" name="Freeform 1046"/>
            <p:cNvSpPr>
              <a:spLocks/>
            </p:cNvSpPr>
            <p:nvPr/>
          </p:nvSpPr>
          <p:spPr bwMode="auto">
            <a:xfrm>
              <a:off x="3697" y="4242"/>
              <a:ext cx="391" cy="338"/>
            </a:xfrm>
            <a:custGeom>
              <a:avLst/>
              <a:gdLst>
                <a:gd name="T0" fmla="*/ 390 w 391"/>
                <a:gd name="T1" fmla="*/ 125 h 338"/>
                <a:gd name="T2" fmla="*/ 390 w 391"/>
                <a:gd name="T3" fmla="*/ 125 h 338"/>
                <a:gd name="T4" fmla="*/ 301 w 391"/>
                <a:gd name="T5" fmla="*/ 105 h 338"/>
                <a:gd name="T6" fmla="*/ 370 w 391"/>
                <a:gd name="T7" fmla="*/ 176 h 338"/>
                <a:gd name="T8" fmla="*/ 225 w 391"/>
                <a:gd name="T9" fmla="*/ 169 h 338"/>
                <a:gd name="T10" fmla="*/ 60 w 391"/>
                <a:gd name="T11" fmla="*/ 337 h 338"/>
                <a:gd name="T12" fmla="*/ 4 w 391"/>
                <a:gd name="T13" fmla="*/ 314 h 338"/>
                <a:gd name="T14" fmla="*/ 0 w 391"/>
                <a:gd name="T15" fmla="*/ 288 h 338"/>
                <a:gd name="T16" fmla="*/ 24 w 391"/>
                <a:gd name="T17" fmla="*/ 219 h 338"/>
                <a:gd name="T18" fmla="*/ 91 w 391"/>
                <a:gd name="T19" fmla="*/ 151 h 338"/>
                <a:gd name="T20" fmla="*/ 81 w 391"/>
                <a:gd name="T21" fmla="*/ 105 h 338"/>
                <a:gd name="T22" fmla="*/ 92 w 391"/>
                <a:gd name="T23" fmla="*/ 65 h 338"/>
                <a:gd name="T24" fmla="*/ 127 w 391"/>
                <a:gd name="T25" fmla="*/ 40 h 338"/>
                <a:gd name="T26" fmla="*/ 141 w 391"/>
                <a:gd name="T27" fmla="*/ 8 h 338"/>
                <a:gd name="T28" fmla="*/ 159 w 391"/>
                <a:gd name="T29" fmla="*/ 0 h 338"/>
                <a:gd name="T30" fmla="*/ 220 w 391"/>
                <a:gd name="T31" fmla="*/ 0 h 338"/>
                <a:gd name="T32" fmla="*/ 250 w 391"/>
                <a:gd name="T33" fmla="*/ 4 h 338"/>
                <a:gd name="T34" fmla="*/ 390 w 391"/>
                <a:gd name="T35" fmla="*/ 106 h 338"/>
                <a:gd name="T36" fmla="*/ 390 w 391"/>
                <a:gd name="T37" fmla="*/ 125 h 338"/>
                <a:gd name="T38" fmla="*/ 390 w 391"/>
                <a:gd name="T39" fmla="*/ 12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38">
                  <a:moveTo>
                    <a:pt x="390" y="125"/>
                  </a:moveTo>
                  <a:lnTo>
                    <a:pt x="390" y="125"/>
                  </a:lnTo>
                  <a:lnTo>
                    <a:pt x="301" y="105"/>
                  </a:lnTo>
                  <a:lnTo>
                    <a:pt x="370" y="176"/>
                  </a:lnTo>
                  <a:lnTo>
                    <a:pt x="225" y="169"/>
                  </a:lnTo>
                  <a:lnTo>
                    <a:pt x="60" y="337"/>
                  </a:lnTo>
                  <a:lnTo>
                    <a:pt x="4" y="314"/>
                  </a:lnTo>
                  <a:lnTo>
                    <a:pt x="0" y="288"/>
                  </a:lnTo>
                  <a:lnTo>
                    <a:pt x="24" y="219"/>
                  </a:lnTo>
                  <a:lnTo>
                    <a:pt x="91" y="151"/>
                  </a:lnTo>
                  <a:lnTo>
                    <a:pt x="81" y="105"/>
                  </a:lnTo>
                  <a:lnTo>
                    <a:pt x="92" y="65"/>
                  </a:lnTo>
                  <a:lnTo>
                    <a:pt x="127" y="40"/>
                  </a:lnTo>
                  <a:lnTo>
                    <a:pt x="141" y="8"/>
                  </a:lnTo>
                  <a:lnTo>
                    <a:pt x="159" y="0"/>
                  </a:lnTo>
                  <a:lnTo>
                    <a:pt x="220" y="0"/>
                  </a:lnTo>
                  <a:lnTo>
                    <a:pt x="250" y="4"/>
                  </a:lnTo>
                  <a:lnTo>
                    <a:pt x="390" y="106"/>
                  </a:lnTo>
                  <a:lnTo>
                    <a:pt x="390" y="125"/>
                  </a:lnTo>
                  <a:lnTo>
                    <a:pt x="390" y="125"/>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19" name="Freeform 1047"/>
            <p:cNvSpPr>
              <a:spLocks/>
            </p:cNvSpPr>
            <p:nvPr/>
          </p:nvSpPr>
          <p:spPr bwMode="auto">
            <a:xfrm>
              <a:off x="3766" y="2935"/>
              <a:ext cx="464" cy="625"/>
            </a:xfrm>
            <a:custGeom>
              <a:avLst/>
              <a:gdLst>
                <a:gd name="T0" fmla="*/ 60 w 464"/>
                <a:gd name="T1" fmla="*/ 523 h 625"/>
                <a:gd name="T2" fmla="*/ 60 w 464"/>
                <a:gd name="T3" fmla="*/ 523 h 625"/>
                <a:gd name="T4" fmla="*/ 87 w 464"/>
                <a:gd name="T5" fmla="*/ 563 h 625"/>
                <a:gd name="T6" fmla="*/ 110 w 464"/>
                <a:gd name="T7" fmla="*/ 581 h 625"/>
                <a:gd name="T8" fmla="*/ 198 w 464"/>
                <a:gd name="T9" fmla="*/ 624 h 625"/>
                <a:gd name="T10" fmla="*/ 274 w 464"/>
                <a:gd name="T11" fmla="*/ 624 h 625"/>
                <a:gd name="T12" fmla="*/ 310 w 464"/>
                <a:gd name="T13" fmla="*/ 584 h 625"/>
                <a:gd name="T14" fmla="*/ 376 w 464"/>
                <a:gd name="T15" fmla="*/ 584 h 625"/>
                <a:gd name="T16" fmla="*/ 426 w 464"/>
                <a:gd name="T17" fmla="*/ 561 h 625"/>
                <a:gd name="T18" fmla="*/ 438 w 464"/>
                <a:gd name="T19" fmla="*/ 549 h 625"/>
                <a:gd name="T20" fmla="*/ 446 w 464"/>
                <a:gd name="T21" fmla="*/ 531 h 625"/>
                <a:gd name="T22" fmla="*/ 459 w 464"/>
                <a:gd name="T23" fmla="*/ 469 h 625"/>
                <a:gd name="T24" fmla="*/ 463 w 464"/>
                <a:gd name="T25" fmla="*/ 408 h 625"/>
                <a:gd name="T26" fmla="*/ 463 w 464"/>
                <a:gd name="T27" fmla="*/ 354 h 625"/>
                <a:gd name="T28" fmla="*/ 456 w 464"/>
                <a:gd name="T29" fmla="*/ 301 h 625"/>
                <a:gd name="T30" fmla="*/ 450 w 464"/>
                <a:gd name="T31" fmla="*/ 255 h 625"/>
                <a:gd name="T32" fmla="*/ 434 w 464"/>
                <a:gd name="T33" fmla="*/ 189 h 625"/>
                <a:gd name="T34" fmla="*/ 321 w 464"/>
                <a:gd name="T35" fmla="*/ 91 h 625"/>
                <a:gd name="T36" fmla="*/ 216 w 464"/>
                <a:gd name="T37" fmla="*/ 73 h 625"/>
                <a:gd name="T38" fmla="*/ 103 w 464"/>
                <a:gd name="T39" fmla="*/ 0 h 625"/>
                <a:gd name="T40" fmla="*/ 83 w 464"/>
                <a:gd name="T41" fmla="*/ 77 h 625"/>
                <a:gd name="T42" fmla="*/ 0 w 464"/>
                <a:gd name="T43" fmla="*/ 417 h 625"/>
                <a:gd name="T44" fmla="*/ 53 w 464"/>
                <a:gd name="T45" fmla="*/ 504 h 625"/>
                <a:gd name="T46" fmla="*/ 60 w 464"/>
                <a:gd name="T47" fmla="*/ 523 h 625"/>
                <a:gd name="T48" fmla="*/ 60 w 464"/>
                <a:gd name="T49" fmla="*/ 52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625">
                  <a:moveTo>
                    <a:pt x="60" y="523"/>
                  </a:moveTo>
                  <a:lnTo>
                    <a:pt x="60" y="523"/>
                  </a:lnTo>
                  <a:lnTo>
                    <a:pt x="87" y="563"/>
                  </a:lnTo>
                  <a:lnTo>
                    <a:pt x="110" y="581"/>
                  </a:lnTo>
                  <a:lnTo>
                    <a:pt x="198" y="624"/>
                  </a:lnTo>
                  <a:lnTo>
                    <a:pt x="274" y="624"/>
                  </a:lnTo>
                  <a:lnTo>
                    <a:pt x="310" y="584"/>
                  </a:lnTo>
                  <a:lnTo>
                    <a:pt x="376" y="584"/>
                  </a:lnTo>
                  <a:lnTo>
                    <a:pt x="426" y="561"/>
                  </a:lnTo>
                  <a:lnTo>
                    <a:pt x="438" y="549"/>
                  </a:lnTo>
                  <a:lnTo>
                    <a:pt x="446" y="531"/>
                  </a:lnTo>
                  <a:lnTo>
                    <a:pt x="459" y="469"/>
                  </a:lnTo>
                  <a:lnTo>
                    <a:pt x="463" y="408"/>
                  </a:lnTo>
                  <a:lnTo>
                    <a:pt x="463" y="354"/>
                  </a:lnTo>
                  <a:lnTo>
                    <a:pt x="456" y="301"/>
                  </a:lnTo>
                  <a:lnTo>
                    <a:pt x="450" y="255"/>
                  </a:lnTo>
                  <a:lnTo>
                    <a:pt x="434" y="189"/>
                  </a:lnTo>
                  <a:lnTo>
                    <a:pt x="321" y="91"/>
                  </a:lnTo>
                  <a:lnTo>
                    <a:pt x="216" y="73"/>
                  </a:lnTo>
                  <a:lnTo>
                    <a:pt x="103" y="0"/>
                  </a:lnTo>
                  <a:lnTo>
                    <a:pt x="83" y="77"/>
                  </a:lnTo>
                  <a:lnTo>
                    <a:pt x="0" y="417"/>
                  </a:lnTo>
                  <a:lnTo>
                    <a:pt x="53" y="504"/>
                  </a:lnTo>
                  <a:lnTo>
                    <a:pt x="60" y="523"/>
                  </a:lnTo>
                  <a:lnTo>
                    <a:pt x="60" y="523"/>
                  </a:lnTo>
                </a:path>
              </a:pathLst>
            </a:custGeom>
            <a:solidFill>
              <a:srgbClr val="FF8141"/>
            </a:solidFill>
            <a:ln w="12700" cap="rnd" cmpd="sng">
              <a:solidFill>
                <a:srgbClr val="FF814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0" name="Freeform 1048"/>
            <p:cNvSpPr>
              <a:spLocks/>
            </p:cNvSpPr>
            <p:nvPr/>
          </p:nvSpPr>
          <p:spPr bwMode="auto">
            <a:xfrm>
              <a:off x="3787" y="3358"/>
              <a:ext cx="45" cy="47"/>
            </a:xfrm>
            <a:custGeom>
              <a:avLst/>
              <a:gdLst>
                <a:gd name="T0" fmla="*/ 39 w 45"/>
                <a:gd name="T1" fmla="*/ 6 h 47"/>
                <a:gd name="T2" fmla="*/ 39 w 45"/>
                <a:gd name="T3" fmla="*/ 6 h 47"/>
                <a:gd name="T4" fmla="*/ 44 w 45"/>
                <a:gd name="T5" fmla="*/ 10 h 47"/>
                <a:gd name="T6" fmla="*/ 44 w 45"/>
                <a:gd name="T7" fmla="*/ 22 h 47"/>
                <a:gd name="T8" fmla="*/ 31 w 45"/>
                <a:gd name="T9" fmla="*/ 46 h 47"/>
                <a:gd name="T10" fmla="*/ 8 w 45"/>
                <a:gd name="T11" fmla="*/ 33 h 47"/>
                <a:gd name="T12" fmla="*/ 0 w 45"/>
                <a:gd name="T13" fmla="*/ 8 h 47"/>
                <a:gd name="T14" fmla="*/ 22 w 45"/>
                <a:gd name="T15" fmla="*/ 0 h 47"/>
                <a:gd name="T16" fmla="*/ 32 w 45"/>
                <a:gd name="T17" fmla="*/ 0 h 47"/>
                <a:gd name="T18" fmla="*/ 39 w 45"/>
                <a:gd name="T19" fmla="*/ 6 h 47"/>
                <a:gd name="T20" fmla="*/ 39 w 45"/>
                <a:gd name="T21"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7">
                  <a:moveTo>
                    <a:pt x="39" y="6"/>
                  </a:moveTo>
                  <a:lnTo>
                    <a:pt x="39" y="6"/>
                  </a:lnTo>
                  <a:lnTo>
                    <a:pt x="44" y="10"/>
                  </a:lnTo>
                  <a:lnTo>
                    <a:pt x="44" y="22"/>
                  </a:lnTo>
                  <a:lnTo>
                    <a:pt x="31" y="46"/>
                  </a:lnTo>
                  <a:lnTo>
                    <a:pt x="8" y="33"/>
                  </a:lnTo>
                  <a:lnTo>
                    <a:pt x="0" y="8"/>
                  </a:lnTo>
                  <a:lnTo>
                    <a:pt x="22" y="0"/>
                  </a:lnTo>
                  <a:lnTo>
                    <a:pt x="32" y="0"/>
                  </a:lnTo>
                  <a:lnTo>
                    <a:pt x="39" y="6"/>
                  </a:lnTo>
                  <a:lnTo>
                    <a:pt x="39" y="6"/>
                  </a:lnTo>
                </a:path>
              </a:pathLst>
            </a:custGeom>
            <a:solidFill>
              <a:srgbClr val="A2A2A2"/>
            </a:solidFill>
            <a:ln w="12700" cap="rnd" cmpd="sng">
              <a:solidFill>
                <a:srgbClr val="A2A2A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1" name="Freeform 1049"/>
            <p:cNvSpPr>
              <a:spLocks/>
            </p:cNvSpPr>
            <p:nvPr/>
          </p:nvSpPr>
          <p:spPr bwMode="auto">
            <a:xfrm>
              <a:off x="3446" y="2789"/>
              <a:ext cx="870" cy="825"/>
            </a:xfrm>
            <a:custGeom>
              <a:avLst/>
              <a:gdLst>
                <a:gd name="T0" fmla="*/ 368 w 870"/>
                <a:gd name="T1" fmla="*/ 642 h 825"/>
                <a:gd name="T2" fmla="*/ 368 w 870"/>
                <a:gd name="T3" fmla="*/ 642 h 825"/>
                <a:gd name="T4" fmla="*/ 326 w 870"/>
                <a:gd name="T5" fmla="*/ 572 h 825"/>
                <a:gd name="T6" fmla="*/ 345 w 870"/>
                <a:gd name="T7" fmla="*/ 503 h 825"/>
                <a:gd name="T8" fmla="*/ 412 w 870"/>
                <a:gd name="T9" fmla="*/ 446 h 825"/>
                <a:gd name="T10" fmla="*/ 414 w 870"/>
                <a:gd name="T11" fmla="*/ 407 h 825"/>
                <a:gd name="T12" fmla="*/ 393 w 870"/>
                <a:gd name="T13" fmla="*/ 359 h 825"/>
                <a:gd name="T14" fmla="*/ 403 w 870"/>
                <a:gd name="T15" fmla="*/ 265 h 825"/>
                <a:gd name="T16" fmla="*/ 423 w 870"/>
                <a:gd name="T17" fmla="*/ 237 h 825"/>
                <a:gd name="T18" fmla="*/ 399 w 870"/>
                <a:gd name="T19" fmla="*/ 206 h 825"/>
                <a:gd name="T20" fmla="*/ 427 w 870"/>
                <a:gd name="T21" fmla="*/ 150 h 825"/>
                <a:gd name="T22" fmla="*/ 477 w 870"/>
                <a:gd name="T23" fmla="*/ 174 h 825"/>
                <a:gd name="T24" fmla="*/ 511 w 870"/>
                <a:gd name="T25" fmla="*/ 207 h 825"/>
                <a:gd name="T26" fmla="*/ 566 w 870"/>
                <a:gd name="T27" fmla="*/ 227 h 825"/>
                <a:gd name="T28" fmla="*/ 647 w 870"/>
                <a:gd name="T29" fmla="*/ 227 h 825"/>
                <a:gd name="T30" fmla="*/ 783 w 870"/>
                <a:gd name="T31" fmla="*/ 331 h 825"/>
                <a:gd name="T32" fmla="*/ 854 w 870"/>
                <a:gd name="T33" fmla="*/ 275 h 825"/>
                <a:gd name="T34" fmla="*/ 869 w 870"/>
                <a:gd name="T35" fmla="*/ 225 h 825"/>
                <a:gd name="T36" fmla="*/ 869 w 870"/>
                <a:gd name="T37" fmla="*/ 184 h 825"/>
                <a:gd name="T38" fmla="*/ 859 w 870"/>
                <a:gd name="T39" fmla="*/ 161 h 825"/>
                <a:gd name="T40" fmla="*/ 833 w 870"/>
                <a:gd name="T41" fmla="*/ 138 h 825"/>
                <a:gd name="T42" fmla="*/ 814 w 870"/>
                <a:gd name="T43" fmla="*/ 127 h 825"/>
                <a:gd name="T44" fmla="*/ 814 w 870"/>
                <a:gd name="T45" fmla="*/ 139 h 825"/>
                <a:gd name="T46" fmla="*/ 783 w 870"/>
                <a:gd name="T47" fmla="*/ 139 h 825"/>
                <a:gd name="T48" fmla="*/ 566 w 870"/>
                <a:gd name="T49" fmla="*/ 9 h 825"/>
                <a:gd name="T50" fmla="*/ 466 w 870"/>
                <a:gd name="T51" fmla="*/ 0 h 825"/>
                <a:gd name="T52" fmla="*/ 376 w 870"/>
                <a:gd name="T53" fmla="*/ 9 h 825"/>
                <a:gd name="T54" fmla="*/ 332 w 870"/>
                <a:gd name="T55" fmla="*/ 20 h 825"/>
                <a:gd name="T56" fmla="*/ 242 w 870"/>
                <a:gd name="T57" fmla="*/ 59 h 825"/>
                <a:gd name="T58" fmla="*/ 160 w 870"/>
                <a:gd name="T59" fmla="*/ 121 h 825"/>
                <a:gd name="T60" fmla="*/ 129 w 870"/>
                <a:gd name="T61" fmla="*/ 237 h 825"/>
                <a:gd name="T62" fmla="*/ 129 w 870"/>
                <a:gd name="T63" fmla="*/ 317 h 825"/>
                <a:gd name="T64" fmla="*/ 71 w 870"/>
                <a:gd name="T65" fmla="*/ 383 h 825"/>
                <a:gd name="T66" fmla="*/ 33 w 870"/>
                <a:gd name="T67" fmla="*/ 527 h 825"/>
                <a:gd name="T68" fmla="*/ 9 w 870"/>
                <a:gd name="T69" fmla="*/ 558 h 825"/>
                <a:gd name="T70" fmla="*/ 0 w 870"/>
                <a:gd name="T71" fmla="*/ 643 h 825"/>
                <a:gd name="T72" fmla="*/ 25 w 870"/>
                <a:gd name="T73" fmla="*/ 650 h 825"/>
                <a:gd name="T74" fmla="*/ 50 w 870"/>
                <a:gd name="T75" fmla="*/ 690 h 825"/>
                <a:gd name="T76" fmla="*/ 131 w 870"/>
                <a:gd name="T77" fmla="*/ 709 h 825"/>
                <a:gd name="T78" fmla="*/ 154 w 870"/>
                <a:gd name="T79" fmla="*/ 761 h 825"/>
                <a:gd name="T80" fmla="*/ 232 w 870"/>
                <a:gd name="T81" fmla="*/ 816 h 825"/>
                <a:gd name="T82" fmla="*/ 232 w 870"/>
                <a:gd name="T83" fmla="*/ 745 h 825"/>
                <a:gd name="T84" fmla="*/ 329 w 870"/>
                <a:gd name="T85" fmla="*/ 824 h 825"/>
                <a:gd name="T86" fmla="*/ 295 w 870"/>
                <a:gd name="T87" fmla="*/ 730 h 825"/>
                <a:gd name="T88" fmla="*/ 332 w 870"/>
                <a:gd name="T89" fmla="*/ 709 h 825"/>
                <a:gd name="T90" fmla="*/ 322 w 870"/>
                <a:gd name="T91" fmla="*/ 684 h 825"/>
                <a:gd name="T92" fmla="*/ 388 w 870"/>
                <a:gd name="T93" fmla="*/ 703 h 825"/>
                <a:gd name="T94" fmla="*/ 346 w 870"/>
                <a:gd name="T95" fmla="*/ 647 h 825"/>
                <a:gd name="T96" fmla="*/ 368 w 870"/>
                <a:gd name="T97" fmla="*/ 642 h 825"/>
                <a:gd name="T98" fmla="*/ 368 w 870"/>
                <a:gd name="T99" fmla="*/ 642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0" h="825">
                  <a:moveTo>
                    <a:pt x="368" y="642"/>
                  </a:moveTo>
                  <a:lnTo>
                    <a:pt x="368" y="642"/>
                  </a:lnTo>
                  <a:lnTo>
                    <a:pt x="326" y="572"/>
                  </a:lnTo>
                  <a:lnTo>
                    <a:pt x="345" y="503"/>
                  </a:lnTo>
                  <a:lnTo>
                    <a:pt x="412" y="446"/>
                  </a:lnTo>
                  <a:lnTo>
                    <a:pt x="414" y="407"/>
                  </a:lnTo>
                  <a:lnTo>
                    <a:pt x="393" y="359"/>
                  </a:lnTo>
                  <a:lnTo>
                    <a:pt x="403" y="265"/>
                  </a:lnTo>
                  <a:lnTo>
                    <a:pt x="423" y="237"/>
                  </a:lnTo>
                  <a:lnTo>
                    <a:pt x="399" y="206"/>
                  </a:lnTo>
                  <a:lnTo>
                    <a:pt x="427" y="150"/>
                  </a:lnTo>
                  <a:lnTo>
                    <a:pt x="477" y="174"/>
                  </a:lnTo>
                  <a:lnTo>
                    <a:pt x="511" y="207"/>
                  </a:lnTo>
                  <a:lnTo>
                    <a:pt x="566" y="227"/>
                  </a:lnTo>
                  <a:lnTo>
                    <a:pt x="647" y="227"/>
                  </a:lnTo>
                  <a:lnTo>
                    <a:pt x="783" y="331"/>
                  </a:lnTo>
                  <a:lnTo>
                    <a:pt x="854" y="275"/>
                  </a:lnTo>
                  <a:lnTo>
                    <a:pt x="869" y="225"/>
                  </a:lnTo>
                  <a:lnTo>
                    <a:pt x="869" y="184"/>
                  </a:lnTo>
                  <a:lnTo>
                    <a:pt x="859" y="161"/>
                  </a:lnTo>
                  <a:lnTo>
                    <a:pt x="833" y="138"/>
                  </a:lnTo>
                  <a:lnTo>
                    <a:pt x="814" y="127"/>
                  </a:lnTo>
                  <a:lnTo>
                    <a:pt x="814" y="139"/>
                  </a:lnTo>
                  <a:lnTo>
                    <a:pt x="783" y="139"/>
                  </a:lnTo>
                  <a:lnTo>
                    <a:pt x="566" y="9"/>
                  </a:lnTo>
                  <a:lnTo>
                    <a:pt x="466" y="0"/>
                  </a:lnTo>
                  <a:lnTo>
                    <a:pt x="376" y="9"/>
                  </a:lnTo>
                  <a:lnTo>
                    <a:pt x="332" y="20"/>
                  </a:lnTo>
                  <a:lnTo>
                    <a:pt x="242" y="59"/>
                  </a:lnTo>
                  <a:lnTo>
                    <a:pt x="160" y="121"/>
                  </a:lnTo>
                  <a:lnTo>
                    <a:pt x="129" y="237"/>
                  </a:lnTo>
                  <a:lnTo>
                    <a:pt x="129" y="317"/>
                  </a:lnTo>
                  <a:lnTo>
                    <a:pt x="71" y="383"/>
                  </a:lnTo>
                  <a:lnTo>
                    <a:pt x="33" y="527"/>
                  </a:lnTo>
                  <a:lnTo>
                    <a:pt x="9" y="558"/>
                  </a:lnTo>
                  <a:lnTo>
                    <a:pt x="0" y="643"/>
                  </a:lnTo>
                  <a:lnTo>
                    <a:pt x="25" y="650"/>
                  </a:lnTo>
                  <a:lnTo>
                    <a:pt x="50" y="690"/>
                  </a:lnTo>
                  <a:lnTo>
                    <a:pt x="131" y="709"/>
                  </a:lnTo>
                  <a:lnTo>
                    <a:pt x="154" y="761"/>
                  </a:lnTo>
                  <a:lnTo>
                    <a:pt x="232" y="816"/>
                  </a:lnTo>
                  <a:lnTo>
                    <a:pt x="232" y="745"/>
                  </a:lnTo>
                  <a:lnTo>
                    <a:pt x="329" y="824"/>
                  </a:lnTo>
                  <a:lnTo>
                    <a:pt x="295" y="730"/>
                  </a:lnTo>
                  <a:lnTo>
                    <a:pt x="332" y="709"/>
                  </a:lnTo>
                  <a:lnTo>
                    <a:pt x="322" y="684"/>
                  </a:lnTo>
                  <a:lnTo>
                    <a:pt x="388" y="703"/>
                  </a:lnTo>
                  <a:lnTo>
                    <a:pt x="346" y="647"/>
                  </a:lnTo>
                  <a:lnTo>
                    <a:pt x="368" y="642"/>
                  </a:lnTo>
                  <a:lnTo>
                    <a:pt x="368" y="642"/>
                  </a:lnTo>
                </a:path>
              </a:pathLst>
            </a:custGeom>
            <a:solidFill>
              <a:srgbClr val="FFFF80"/>
            </a:solidFill>
            <a:ln w="12700" cap="rnd" cmpd="sng">
              <a:solidFill>
                <a:srgbClr val="FFFF8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2" name="Freeform 1050"/>
            <p:cNvSpPr>
              <a:spLocks/>
            </p:cNvSpPr>
            <p:nvPr/>
          </p:nvSpPr>
          <p:spPr bwMode="auto">
            <a:xfrm>
              <a:off x="3644" y="4428"/>
              <a:ext cx="105" cy="182"/>
            </a:xfrm>
            <a:custGeom>
              <a:avLst/>
              <a:gdLst>
                <a:gd name="T0" fmla="*/ 39 w 105"/>
                <a:gd name="T1" fmla="*/ 6 h 182"/>
                <a:gd name="T2" fmla="*/ 39 w 105"/>
                <a:gd name="T3" fmla="*/ 6 h 182"/>
                <a:gd name="T4" fmla="*/ 5 w 105"/>
                <a:gd name="T5" fmla="*/ 94 h 182"/>
                <a:gd name="T6" fmla="*/ 0 w 105"/>
                <a:gd name="T7" fmla="*/ 143 h 182"/>
                <a:gd name="T8" fmla="*/ 66 w 105"/>
                <a:gd name="T9" fmla="*/ 181 h 182"/>
                <a:gd name="T10" fmla="*/ 54 w 105"/>
                <a:gd name="T11" fmla="*/ 106 h 182"/>
                <a:gd name="T12" fmla="*/ 82 w 105"/>
                <a:gd name="T13" fmla="*/ 28 h 182"/>
                <a:gd name="T14" fmla="*/ 104 w 105"/>
                <a:gd name="T15" fmla="*/ 0 h 182"/>
                <a:gd name="T16" fmla="*/ 39 w 105"/>
                <a:gd name="T17" fmla="*/ 6 h 182"/>
                <a:gd name="T18" fmla="*/ 39 w 105"/>
                <a:gd name="T19" fmla="*/ 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2">
                  <a:moveTo>
                    <a:pt x="39" y="6"/>
                  </a:moveTo>
                  <a:lnTo>
                    <a:pt x="39" y="6"/>
                  </a:lnTo>
                  <a:lnTo>
                    <a:pt x="5" y="94"/>
                  </a:lnTo>
                  <a:lnTo>
                    <a:pt x="0" y="143"/>
                  </a:lnTo>
                  <a:lnTo>
                    <a:pt x="66" y="181"/>
                  </a:lnTo>
                  <a:lnTo>
                    <a:pt x="54" y="106"/>
                  </a:lnTo>
                  <a:lnTo>
                    <a:pt x="82" y="28"/>
                  </a:lnTo>
                  <a:lnTo>
                    <a:pt x="104" y="0"/>
                  </a:lnTo>
                  <a:lnTo>
                    <a:pt x="39" y="6"/>
                  </a:lnTo>
                  <a:lnTo>
                    <a:pt x="39" y="6"/>
                  </a:lnTo>
                </a:path>
              </a:pathLst>
            </a:custGeom>
            <a:solidFill>
              <a:srgbClr val="FFFFFF"/>
            </a:solidFill>
            <a:ln w="12700" cap="rnd"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3" name="Line 1051"/>
            <p:cNvSpPr>
              <a:spLocks noChangeShapeType="1"/>
            </p:cNvSpPr>
            <p:nvPr/>
          </p:nvSpPr>
          <p:spPr bwMode="auto">
            <a:xfrm>
              <a:off x="3853" y="3248"/>
              <a:ext cx="23" cy="5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4" name="Line 1052"/>
            <p:cNvSpPr>
              <a:spLocks noChangeShapeType="1"/>
            </p:cNvSpPr>
            <p:nvPr/>
          </p:nvSpPr>
          <p:spPr bwMode="auto">
            <a:xfrm>
              <a:off x="3860" y="3236"/>
              <a:ext cx="36" cy="8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5" name="Line 1053"/>
            <p:cNvSpPr>
              <a:spLocks noChangeShapeType="1"/>
            </p:cNvSpPr>
            <p:nvPr/>
          </p:nvSpPr>
          <p:spPr bwMode="auto">
            <a:xfrm>
              <a:off x="3876" y="3248"/>
              <a:ext cx="31" cy="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6" name="Line 1054"/>
            <p:cNvSpPr>
              <a:spLocks noChangeShapeType="1"/>
            </p:cNvSpPr>
            <p:nvPr/>
          </p:nvSpPr>
          <p:spPr bwMode="auto">
            <a:xfrm>
              <a:off x="3898" y="3275"/>
              <a:ext cx="19" cy="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7" name="Line 1055"/>
            <p:cNvSpPr>
              <a:spLocks noChangeShapeType="1"/>
            </p:cNvSpPr>
            <p:nvPr/>
          </p:nvSpPr>
          <p:spPr bwMode="auto">
            <a:xfrm>
              <a:off x="3916" y="3293"/>
              <a:ext cx="12" cy="3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28" name="Freeform 1056"/>
            <p:cNvSpPr>
              <a:spLocks/>
            </p:cNvSpPr>
            <p:nvPr/>
          </p:nvSpPr>
          <p:spPr bwMode="auto">
            <a:xfrm>
              <a:off x="3831" y="4118"/>
              <a:ext cx="115" cy="129"/>
            </a:xfrm>
            <a:custGeom>
              <a:avLst/>
              <a:gdLst>
                <a:gd name="T0" fmla="*/ 114 w 115"/>
                <a:gd name="T1" fmla="*/ 124 h 129"/>
                <a:gd name="T2" fmla="*/ 16 w 115"/>
                <a:gd name="T3" fmla="*/ 0 h 129"/>
                <a:gd name="T4" fmla="*/ 0 w 115"/>
                <a:gd name="T5" fmla="*/ 10 h 129"/>
                <a:gd name="T6" fmla="*/ 96 w 115"/>
                <a:gd name="T7" fmla="*/ 128 h 129"/>
              </a:gdLst>
              <a:ahLst/>
              <a:cxnLst>
                <a:cxn ang="0">
                  <a:pos x="T0" y="T1"/>
                </a:cxn>
                <a:cxn ang="0">
                  <a:pos x="T2" y="T3"/>
                </a:cxn>
                <a:cxn ang="0">
                  <a:pos x="T4" y="T5"/>
                </a:cxn>
                <a:cxn ang="0">
                  <a:pos x="T6" y="T7"/>
                </a:cxn>
              </a:cxnLst>
              <a:rect l="0" t="0" r="r" b="b"/>
              <a:pathLst>
                <a:path w="115" h="129">
                  <a:moveTo>
                    <a:pt x="114" y="124"/>
                  </a:moveTo>
                  <a:lnTo>
                    <a:pt x="16" y="0"/>
                  </a:lnTo>
                  <a:lnTo>
                    <a:pt x="0" y="10"/>
                  </a:lnTo>
                  <a:lnTo>
                    <a:pt x="96" y="12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29" name="Line 1057"/>
            <p:cNvSpPr>
              <a:spLocks noChangeShapeType="1"/>
            </p:cNvSpPr>
            <p:nvPr/>
          </p:nvSpPr>
          <p:spPr bwMode="auto">
            <a:xfrm>
              <a:off x="4037" y="4357"/>
              <a:ext cx="50" cy="6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29730" name="Freeform 1058"/>
            <p:cNvSpPr>
              <a:spLocks/>
            </p:cNvSpPr>
            <p:nvPr/>
          </p:nvSpPr>
          <p:spPr bwMode="auto">
            <a:xfrm>
              <a:off x="4122" y="3383"/>
              <a:ext cx="86" cy="34"/>
            </a:xfrm>
            <a:custGeom>
              <a:avLst/>
              <a:gdLst>
                <a:gd name="T0" fmla="*/ 85 w 86"/>
                <a:gd name="T1" fmla="*/ 0 h 34"/>
                <a:gd name="T2" fmla="*/ 85 w 86"/>
                <a:gd name="T3" fmla="*/ 0 h 34"/>
                <a:gd name="T4" fmla="*/ 70 w 86"/>
                <a:gd name="T5" fmla="*/ 10 h 34"/>
                <a:gd name="T6" fmla="*/ 41 w 86"/>
                <a:gd name="T7" fmla="*/ 10 h 34"/>
                <a:gd name="T8" fmla="*/ 9 w 86"/>
                <a:gd name="T9" fmla="*/ 31 h 34"/>
                <a:gd name="T10" fmla="*/ 0 w 86"/>
                <a:gd name="T11" fmla="*/ 33 h 34"/>
                <a:gd name="T12" fmla="*/ 11 w 86"/>
                <a:gd name="T13" fmla="*/ 33 h 34"/>
                <a:gd name="T14" fmla="*/ 34 w 86"/>
                <a:gd name="T15" fmla="*/ 23 h 34"/>
                <a:gd name="T16" fmla="*/ 76 w 86"/>
                <a:gd name="T17" fmla="*/ 23 h 34"/>
                <a:gd name="T18" fmla="*/ 85 w 86"/>
                <a:gd name="T19" fmla="*/ 0 h 34"/>
                <a:gd name="T20" fmla="*/ 85 w 86"/>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34">
                  <a:moveTo>
                    <a:pt x="85" y="0"/>
                  </a:moveTo>
                  <a:lnTo>
                    <a:pt x="85" y="0"/>
                  </a:lnTo>
                  <a:lnTo>
                    <a:pt x="70" y="10"/>
                  </a:lnTo>
                  <a:lnTo>
                    <a:pt x="41" y="10"/>
                  </a:lnTo>
                  <a:lnTo>
                    <a:pt x="9" y="31"/>
                  </a:lnTo>
                  <a:lnTo>
                    <a:pt x="0" y="33"/>
                  </a:lnTo>
                  <a:lnTo>
                    <a:pt x="11" y="33"/>
                  </a:lnTo>
                  <a:lnTo>
                    <a:pt x="34" y="23"/>
                  </a:lnTo>
                  <a:lnTo>
                    <a:pt x="76" y="23"/>
                  </a:lnTo>
                  <a:lnTo>
                    <a:pt x="85" y="0"/>
                  </a:lnTo>
                  <a:lnTo>
                    <a:pt x="8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1" name="Freeform 1059"/>
            <p:cNvSpPr>
              <a:spLocks/>
            </p:cNvSpPr>
            <p:nvPr/>
          </p:nvSpPr>
          <p:spPr bwMode="auto">
            <a:xfrm>
              <a:off x="4145" y="3428"/>
              <a:ext cx="56" cy="27"/>
            </a:xfrm>
            <a:custGeom>
              <a:avLst/>
              <a:gdLst>
                <a:gd name="T0" fmla="*/ 55 w 56"/>
                <a:gd name="T1" fmla="*/ 0 h 27"/>
                <a:gd name="T2" fmla="*/ 55 w 56"/>
                <a:gd name="T3" fmla="*/ 0 h 27"/>
                <a:gd name="T4" fmla="*/ 34 w 56"/>
                <a:gd name="T5" fmla="*/ 11 h 27"/>
                <a:gd name="T6" fmla="*/ 16 w 56"/>
                <a:gd name="T7" fmla="*/ 11 h 27"/>
                <a:gd name="T8" fmla="*/ 0 w 56"/>
                <a:gd name="T9" fmla="*/ 26 h 27"/>
                <a:gd name="T10" fmla="*/ 26 w 56"/>
                <a:gd name="T11" fmla="*/ 26 h 27"/>
                <a:gd name="T12" fmla="*/ 55 w 56"/>
                <a:gd name="T13" fmla="*/ 2 h 27"/>
                <a:gd name="T14" fmla="*/ 55 w 56"/>
                <a:gd name="T15" fmla="*/ 0 h 27"/>
                <a:gd name="T16" fmla="*/ 55 w 56"/>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27">
                  <a:moveTo>
                    <a:pt x="55" y="0"/>
                  </a:moveTo>
                  <a:lnTo>
                    <a:pt x="55" y="0"/>
                  </a:lnTo>
                  <a:lnTo>
                    <a:pt x="34" y="11"/>
                  </a:lnTo>
                  <a:lnTo>
                    <a:pt x="16" y="11"/>
                  </a:lnTo>
                  <a:lnTo>
                    <a:pt x="0" y="26"/>
                  </a:lnTo>
                  <a:lnTo>
                    <a:pt x="26" y="26"/>
                  </a:lnTo>
                  <a:lnTo>
                    <a:pt x="55" y="2"/>
                  </a:lnTo>
                  <a:lnTo>
                    <a:pt x="55" y="0"/>
                  </a:lnTo>
                  <a:lnTo>
                    <a:pt x="5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2" name="Freeform 1060"/>
            <p:cNvSpPr>
              <a:spLocks/>
            </p:cNvSpPr>
            <p:nvPr/>
          </p:nvSpPr>
          <p:spPr bwMode="auto">
            <a:xfrm>
              <a:off x="4139" y="3290"/>
              <a:ext cx="92" cy="54"/>
            </a:xfrm>
            <a:custGeom>
              <a:avLst/>
              <a:gdLst>
                <a:gd name="T0" fmla="*/ 89 w 92"/>
                <a:gd name="T1" fmla="*/ 0 h 54"/>
                <a:gd name="T2" fmla="*/ 89 w 92"/>
                <a:gd name="T3" fmla="*/ 0 h 54"/>
                <a:gd name="T4" fmla="*/ 62 w 92"/>
                <a:gd name="T5" fmla="*/ 33 h 54"/>
                <a:gd name="T6" fmla="*/ 24 w 92"/>
                <a:gd name="T7" fmla="*/ 33 h 54"/>
                <a:gd name="T8" fmla="*/ 0 w 92"/>
                <a:gd name="T9" fmla="*/ 47 h 54"/>
                <a:gd name="T10" fmla="*/ 29 w 92"/>
                <a:gd name="T11" fmla="*/ 38 h 54"/>
                <a:gd name="T12" fmla="*/ 66 w 92"/>
                <a:gd name="T13" fmla="*/ 53 h 54"/>
                <a:gd name="T14" fmla="*/ 66 w 92"/>
                <a:gd name="T15" fmla="*/ 35 h 54"/>
                <a:gd name="T16" fmla="*/ 91 w 92"/>
                <a:gd name="T17" fmla="*/ 3 h 54"/>
                <a:gd name="T18" fmla="*/ 89 w 92"/>
                <a:gd name="T19" fmla="*/ 0 h 54"/>
                <a:gd name="T20" fmla="*/ 89 w 92"/>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54">
                  <a:moveTo>
                    <a:pt x="89" y="0"/>
                  </a:moveTo>
                  <a:lnTo>
                    <a:pt x="89" y="0"/>
                  </a:lnTo>
                  <a:lnTo>
                    <a:pt x="62" y="33"/>
                  </a:lnTo>
                  <a:lnTo>
                    <a:pt x="24" y="33"/>
                  </a:lnTo>
                  <a:lnTo>
                    <a:pt x="0" y="47"/>
                  </a:lnTo>
                  <a:lnTo>
                    <a:pt x="29" y="38"/>
                  </a:lnTo>
                  <a:lnTo>
                    <a:pt x="66" y="53"/>
                  </a:lnTo>
                  <a:lnTo>
                    <a:pt x="66" y="35"/>
                  </a:lnTo>
                  <a:lnTo>
                    <a:pt x="91" y="3"/>
                  </a:lnTo>
                  <a:lnTo>
                    <a:pt x="89" y="0"/>
                  </a:lnTo>
                  <a:lnTo>
                    <a:pt x="8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3" name="Freeform 1061"/>
            <p:cNvSpPr>
              <a:spLocks/>
            </p:cNvSpPr>
            <p:nvPr/>
          </p:nvSpPr>
          <p:spPr bwMode="auto">
            <a:xfrm>
              <a:off x="4153" y="3157"/>
              <a:ext cx="110" cy="137"/>
            </a:xfrm>
            <a:custGeom>
              <a:avLst/>
              <a:gdLst>
                <a:gd name="T0" fmla="*/ 15 w 110"/>
                <a:gd name="T1" fmla="*/ 37 h 137"/>
                <a:gd name="T2" fmla="*/ 15 w 110"/>
                <a:gd name="T3" fmla="*/ 37 h 137"/>
                <a:gd name="T4" fmla="*/ 39 w 110"/>
                <a:gd name="T5" fmla="*/ 85 h 137"/>
                <a:gd name="T6" fmla="*/ 56 w 110"/>
                <a:gd name="T7" fmla="*/ 93 h 137"/>
                <a:gd name="T8" fmla="*/ 75 w 110"/>
                <a:gd name="T9" fmla="*/ 87 h 137"/>
                <a:gd name="T10" fmla="*/ 93 w 110"/>
                <a:gd name="T11" fmla="*/ 70 h 137"/>
                <a:gd name="T12" fmla="*/ 104 w 110"/>
                <a:gd name="T13" fmla="*/ 47 h 137"/>
                <a:gd name="T14" fmla="*/ 104 w 110"/>
                <a:gd name="T15" fmla="*/ 29 h 137"/>
                <a:gd name="T16" fmla="*/ 104 w 110"/>
                <a:gd name="T17" fmla="*/ 2 h 137"/>
                <a:gd name="T18" fmla="*/ 109 w 110"/>
                <a:gd name="T19" fmla="*/ 20 h 137"/>
                <a:gd name="T20" fmla="*/ 109 w 110"/>
                <a:gd name="T21" fmla="*/ 47 h 137"/>
                <a:gd name="T22" fmla="*/ 103 w 110"/>
                <a:gd name="T23" fmla="*/ 70 h 137"/>
                <a:gd name="T24" fmla="*/ 92 w 110"/>
                <a:gd name="T25" fmla="*/ 85 h 137"/>
                <a:gd name="T26" fmla="*/ 69 w 110"/>
                <a:gd name="T27" fmla="*/ 102 h 137"/>
                <a:gd name="T28" fmla="*/ 61 w 110"/>
                <a:gd name="T29" fmla="*/ 108 h 137"/>
                <a:gd name="T30" fmla="*/ 79 w 110"/>
                <a:gd name="T31" fmla="*/ 133 h 137"/>
                <a:gd name="T32" fmla="*/ 77 w 110"/>
                <a:gd name="T33" fmla="*/ 136 h 137"/>
                <a:gd name="T34" fmla="*/ 48 w 110"/>
                <a:gd name="T35" fmla="*/ 108 h 137"/>
                <a:gd name="T36" fmla="*/ 28 w 110"/>
                <a:gd name="T37" fmla="*/ 82 h 137"/>
                <a:gd name="T38" fmla="*/ 13 w 110"/>
                <a:gd name="T39" fmla="*/ 51 h 137"/>
                <a:gd name="T40" fmla="*/ 3 w 110"/>
                <a:gd name="T41" fmla="*/ 20 h 137"/>
                <a:gd name="T42" fmla="*/ 0 w 110"/>
                <a:gd name="T43" fmla="*/ 0 h 137"/>
                <a:gd name="T44" fmla="*/ 13 w 110"/>
                <a:gd name="T45" fmla="*/ 17 h 137"/>
                <a:gd name="T46" fmla="*/ 34 w 110"/>
                <a:gd name="T47" fmla="*/ 23 h 137"/>
                <a:gd name="T48" fmla="*/ 58 w 110"/>
                <a:gd name="T49" fmla="*/ 20 h 137"/>
                <a:gd name="T50" fmla="*/ 45 w 110"/>
                <a:gd name="T51" fmla="*/ 33 h 137"/>
                <a:gd name="T52" fmla="*/ 48 w 110"/>
                <a:gd name="T53" fmla="*/ 37 h 137"/>
                <a:gd name="T54" fmla="*/ 26 w 110"/>
                <a:gd name="T55" fmla="*/ 37 h 137"/>
                <a:gd name="T56" fmla="*/ 15 w 110"/>
                <a:gd name="T57" fmla="*/ 37 h 137"/>
                <a:gd name="T58" fmla="*/ 15 w 110"/>
                <a:gd name="T5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137">
                  <a:moveTo>
                    <a:pt x="15" y="37"/>
                  </a:moveTo>
                  <a:lnTo>
                    <a:pt x="15" y="37"/>
                  </a:lnTo>
                  <a:lnTo>
                    <a:pt x="39" y="85"/>
                  </a:lnTo>
                  <a:lnTo>
                    <a:pt x="56" y="93"/>
                  </a:lnTo>
                  <a:lnTo>
                    <a:pt x="75" y="87"/>
                  </a:lnTo>
                  <a:lnTo>
                    <a:pt x="93" y="70"/>
                  </a:lnTo>
                  <a:lnTo>
                    <a:pt x="104" y="47"/>
                  </a:lnTo>
                  <a:lnTo>
                    <a:pt x="104" y="29"/>
                  </a:lnTo>
                  <a:lnTo>
                    <a:pt x="104" y="2"/>
                  </a:lnTo>
                  <a:lnTo>
                    <a:pt x="109" y="20"/>
                  </a:lnTo>
                  <a:lnTo>
                    <a:pt x="109" y="47"/>
                  </a:lnTo>
                  <a:lnTo>
                    <a:pt x="103" y="70"/>
                  </a:lnTo>
                  <a:lnTo>
                    <a:pt x="92" y="85"/>
                  </a:lnTo>
                  <a:lnTo>
                    <a:pt x="69" y="102"/>
                  </a:lnTo>
                  <a:lnTo>
                    <a:pt x="61" y="108"/>
                  </a:lnTo>
                  <a:lnTo>
                    <a:pt x="79" y="133"/>
                  </a:lnTo>
                  <a:lnTo>
                    <a:pt x="77" y="136"/>
                  </a:lnTo>
                  <a:lnTo>
                    <a:pt x="48" y="108"/>
                  </a:lnTo>
                  <a:lnTo>
                    <a:pt x="28" y="82"/>
                  </a:lnTo>
                  <a:lnTo>
                    <a:pt x="13" y="51"/>
                  </a:lnTo>
                  <a:lnTo>
                    <a:pt x="3" y="20"/>
                  </a:lnTo>
                  <a:lnTo>
                    <a:pt x="0" y="0"/>
                  </a:lnTo>
                  <a:lnTo>
                    <a:pt x="13" y="17"/>
                  </a:lnTo>
                  <a:lnTo>
                    <a:pt x="34" y="23"/>
                  </a:lnTo>
                  <a:lnTo>
                    <a:pt x="58" y="20"/>
                  </a:lnTo>
                  <a:lnTo>
                    <a:pt x="45" y="33"/>
                  </a:lnTo>
                  <a:lnTo>
                    <a:pt x="48" y="37"/>
                  </a:lnTo>
                  <a:lnTo>
                    <a:pt x="26" y="37"/>
                  </a:lnTo>
                  <a:lnTo>
                    <a:pt x="15" y="37"/>
                  </a:lnTo>
                  <a:lnTo>
                    <a:pt x="15"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4" name="Freeform 1062"/>
            <p:cNvSpPr>
              <a:spLocks/>
            </p:cNvSpPr>
            <p:nvPr/>
          </p:nvSpPr>
          <p:spPr bwMode="auto">
            <a:xfrm>
              <a:off x="4016" y="3159"/>
              <a:ext cx="148" cy="94"/>
            </a:xfrm>
            <a:custGeom>
              <a:avLst/>
              <a:gdLst>
                <a:gd name="T0" fmla="*/ 147 w 148"/>
                <a:gd name="T1" fmla="*/ 39 h 94"/>
                <a:gd name="T2" fmla="*/ 147 w 148"/>
                <a:gd name="T3" fmla="*/ 39 h 94"/>
                <a:gd name="T4" fmla="*/ 137 w 148"/>
                <a:gd name="T5" fmla="*/ 39 h 94"/>
                <a:gd name="T6" fmla="*/ 117 w 148"/>
                <a:gd name="T7" fmla="*/ 53 h 94"/>
                <a:gd name="T8" fmla="*/ 108 w 148"/>
                <a:gd name="T9" fmla="*/ 33 h 94"/>
                <a:gd name="T10" fmla="*/ 100 w 148"/>
                <a:gd name="T11" fmla="*/ 27 h 94"/>
                <a:gd name="T12" fmla="*/ 78 w 148"/>
                <a:gd name="T13" fmla="*/ 35 h 94"/>
                <a:gd name="T14" fmla="*/ 75 w 148"/>
                <a:gd name="T15" fmla="*/ 53 h 94"/>
                <a:gd name="T16" fmla="*/ 61 w 148"/>
                <a:gd name="T17" fmla="*/ 68 h 94"/>
                <a:gd name="T18" fmla="*/ 75 w 148"/>
                <a:gd name="T19" fmla="*/ 70 h 94"/>
                <a:gd name="T20" fmla="*/ 38 w 148"/>
                <a:gd name="T21" fmla="*/ 93 h 94"/>
                <a:gd name="T22" fmla="*/ 4 w 148"/>
                <a:gd name="T23" fmla="*/ 93 h 94"/>
                <a:gd name="T24" fmla="*/ 4 w 148"/>
                <a:gd name="T25" fmla="*/ 83 h 94"/>
                <a:gd name="T26" fmla="*/ 21 w 148"/>
                <a:gd name="T27" fmla="*/ 83 h 94"/>
                <a:gd name="T28" fmla="*/ 64 w 148"/>
                <a:gd name="T29" fmla="*/ 56 h 94"/>
                <a:gd name="T30" fmla="*/ 73 w 148"/>
                <a:gd name="T31" fmla="*/ 33 h 94"/>
                <a:gd name="T32" fmla="*/ 73 w 148"/>
                <a:gd name="T33" fmla="*/ 24 h 94"/>
                <a:gd name="T34" fmla="*/ 80 w 148"/>
                <a:gd name="T35" fmla="*/ 10 h 94"/>
                <a:gd name="T36" fmla="*/ 46 w 148"/>
                <a:gd name="T37" fmla="*/ 10 h 94"/>
                <a:gd name="T38" fmla="*/ 0 w 148"/>
                <a:gd name="T39" fmla="*/ 33 h 94"/>
                <a:gd name="T40" fmla="*/ 6 w 148"/>
                <a:gd name="T41" fmla="*/ 27 h 94"/>
                <a:gd name="T42" fmla="*/ 36 w 148"/>
                <a:gd name="T43" fmla="*/ 3 h 94"/>
                <a:gd name="T44" fmla="*/ 73 w 148"/>
                <a:gd name="T45" fmla="*/ 0 h 94"/>
                <a:gd name="T46" fmla="*/ 110 w 148"/>
                <a:gd name="T47" fmla="*/ 10 h 94"/>
                <a:gd name="T48" fmla="*/ 119 w 148"/>
                <a:gd name="T49" fmla="*/ 33 h 94"/>
                <a:gd name="T50" fmla="*/ 119 w 148"/>
                <a:gd name="T51" fmla="*/ 39 h 94"/>
                <a:gd name="T52" fmla="*/ 142 w 148"/>
                <a:gd name="T53" fmla="*/ 24 h 94"/>
                <a:gd name="T54" fmla="*/ 147 w 148"/>
                <a:gd name="T55" fmla="*/ 39 h 94"/>
                <a:gd name="T56" fmla="*/ 147 w 148"/>
                <a:gd name="T57"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94">
                  <a:moveTo>
                    <a:pt x="147" y="39"/>
                  </a:moveTo>
                  <a:lnTo>
                    <a:pt x="147" y="39"/>
                  </a:lnTo>
                  <a:lnTo>
                    <a:pt x="137" y="39"/>
                  </a:lnTo>
                  <a:lnTo>
                    <a:pt x="117" y="53"/>
                  </a:lnTo>
                  <a:lnTo>
                    <a:pt x="108" y="33"/>
                  </a:lnTo>
                  <a:lnTo>
                    <a:pt x="100" y="27"/>
                  </a:lnTo>
                  <a:lnTo>
                    <a:pt x="78" y="35"/>
                  </a:lnTo>
                  <a:lnTo>
                    <a:pt x="75" y="53"/>
                  </a:lnTo>
                  <a:lnTo>
                    <a:pt x="61" y="68"/>
                  </a:lnTo>
                  <a:lnTo>
                    <a:pt x="75" y="70"/>
                  </a:lnTo>
                  <a:lnTo>
                    <a:pt x="38" y="93"/>
                  </a:lnTo>
                  <a:lnTo>
                    <a:pt x="4" y="93"/>
                  </a:lnTo>
                  <a:lnTo>
                    <a:pt x="4" y="83"/>
                  </a:lnTo>
                  <a:lnTo>
                    <a:pt x="21" y="83"/>
                  </a:lnTo>
                  <a:lnTo>
                    <a:pt x="64" y="56"/>
                  </a:lnTo>
                  <a:lnTo>
                    <a:pt x="73" y="33"/>
                  </a:lnTo>
                  <a:lnTo>
                    <a:pt x="73" y="24"/>
                  </a:lnTo>
                  <a:lnTo>
                    <a:pt x="80" y="10"/>
                  </a:lnTo>
                  <a:lnTo>
                    <a:pt x="46" y="10"/>
                  </a:lnTo>
                  <a:lnTo>
                    <a:pt x="0" y="33"/>
                  </a:lnTo>
                  <a:lnTo>
                    <a:pt x="6" y="27"/>
                  </a:lnTo>
                  <a:lnTo>
                    <a:pt x="36" y="3"/>
                  </a:lnTo>
                  <a:lnTo>
                    <a:pt x="73" y="0"/>
                  </a:lnTo>
                  <a:lnTo>
                    <a:pt x="110" y="10"/>
                  </a:lnTo>
                  <a:lnTo>
                    <a:pt x="119" y="33"/>
                  </a:lnTo>
                  <a:lnTo>
                    <a:pt x="119" y="39"/>
                  </a:lnTo>
                  <a:lnTo>
                    <a:pt x="142" y="24"/>
                  </a:lnTo>
                  <a:lnTo>
                    <a:pt x="147" y="39"/>
                  </a:lnTo>
                  <a:lnTo>
                    <a:pt x="147"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5" name="Freeform 1063"/>
            <p:cNvSpPr>
              <a:spLocks/>
            </p:cNvSpPr>
            <p:nvPr/>
          </p:nvSpPr>
          <p:spPr bwMode="auto">
            <a:xfrm>
              <a:off x="4012" y="3194"/>
              <a:ext cx="127" cy="135"/>
            </a:xfrm>
            <a:custGeom>
              <a:avLst/>
              <a:gdLst>
                <a:gd name="T0" fmla="*/ 8 w 127"/>
                <a:gd name="T1" fmla="*/ 8 h 135"/>
                <a:gd name="T2" fmla="*/ 8 w 127"/>
                <a:gd name="T3" fmla="*/ 8 h 135"/>
                <a:gd name="T4" fmla="*/ 8 w 127"/>
                <a:gd name="T5" fmla="*/ 50 h 135"/>
                <a:gd name="T6" fmla="*/ 8 w 127"/>
                <a:gd name="T7" fmla="*/ 91 h 135"/>
                <a:gd name="T8" fmla="*/ 28 w 127"/>
                <a:gd name="T9" fmla="*/ 118 h 135"/>
                <a:gd name="T10" fmla="*/ 44 w 127"/>
                <a:gd name="T11" fmla="*/ 126 h 135"/>
                <a:gd name="T12" fmla="*/ 84 w 127"/>
                <a:gd name="T13" fmla="*/ 118 h 135"/>
                <a:gd name="T14" fmla="*/ 107 w 127"/>
                <a:gd name="T15" fmla="*/ 96 h 135"/>
                <a:gd name="T16" fmla="*/ 121 w 127"/>
                <a:gd name="T17" fmla="*/ 54 h 135"/>
                <a:gd name="T18" fmla="*/ 121 w 127"/>
                <a:gd name="T19" fmla="*/ 18 h 135"/>
                <a:gd name="T20" fmla="*/ 126 w 127"/>
                <a:gd name="T21" fmla="*/ 14 h 135"/>
                <a:gd name="T22" fmla="*/ 126 w 127"/>
                <a:gd name="T23" fmla="*/ 54 h 135"/>
                <a:gd name="T24" fmla="*/ 112 w 127"/>
                <a:gd name="T25" fmla="*/ 105 h 135"/>
                <a:gd name="T26" fmla="*/ 89 w 127"/>
                <a:gd name="T27" fmla="*/ 123 h 135"/>
                <a:gd name="T28" fmla="*/ 47 w 127"/>
                <a:gd name="T29" fmla="*/ 134 h 135"/>
                <a:gd name="T30" fmla="*/ 26 w 127"/>
                <a:gd name="T31" fmla="*/ 126 h 135"/>
                <a:gd name="T32" fmla="*/ 4 w 127"/>
                <a:gd name="T33" fmla="*/ 96 h 135"/>
                <a:gd name="T34" fmla="*/ 0 w 127"/>
                <a:gd name="T35" fmla="*/ 81 h 135"/>
                <a:gd name="T36" fmla="*/ 0 w 127"/>
                <a:gd name="T37" fmla="*/ 33 h 135"/>
                <a:gd name="T38" fmla="*/ 4 w 127"/>
                <a:gd name="T39" fmla="*/ 0 h 135"/>
                <a:gd name="T40" fmla="*/ 8 w 127"/>
                <a:gd name="T41" fmla="*/ 8 h 135"/>
                <a:gd name="T42" fmla="*/ 8 w 127"/>
                <a:gd name="T43"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7" h="135">
                  <a:moveTo>
                    <a:pt x="8" y="8"/>
                  </a:moveTo>
                  <a:lnTo>
                    <a:pt x="8" y="8"/>
                  </a:lnTo>
                  <a:lnTo>
                    <a:pt x="8" y="50"/>
                  </a:lnTo>
                  <a:lnTo>
                    <a:pt x="8" y="91"/>
                  </a:lnTo>
                  <a:lnTo>
                    <a:pt x="28" y="118"/>
                  </a:lnTo>
                  <a:lnTo>
                    <a:pt x="44" y="126"/>
                  </a:lnTo>
                  <a:lnTo>
                    <a:pt x="84" y="118"/>
                  </a:lnTo>
                  <a:lnTo>
                    <a:pt x="107" y="96"/>
                  </a:lnTo>
                  <a:lnTo>
                    <a:pt x="121" y="54"/>
                  </a:lnTo>
                  <a:lnTo>
                    <a:pt x="121" y="18"/>
                  </a:lnTo>
                  <a:lnTo>
                    <a:pt x="126" y="14"/>
                  </a:lnTo>
                  <a:lnTo>
                    <a:pt x="126" y="54"/>
                  </a:lnTo>
                  <a:lnTo>
                    <a:pt x="112" y="105"/>
                  </a:lnTo>
                  <a:lnTo>
                    <a:pt x="89" y="123"/>
                  </a:lnTo>
                  <a:lnTo>
                    <a:pt x="47" y="134"/>
                  </a:lnTo>
                  <a:lnTo>
                    <a:pt x="26" y="126"/>
                  </a:lnTo>
                  <a:lnTo>
                    <a:pt x="4" y="96"/>
                  </a:lnTo>
                  <a:lnTo>
                    <a:pt x="0" y="81"/>
                  </a:lnTo>
                  <a:lnTo>
                    <a:pt x="0" y="33"/>
                  </a:lnTo>
                  <a:lnTo>
                    <a:pt x="4" y="0"/>
                  </a:lnTo>
                  <a:lnTo>
                    <a:pt x="8" y="8"/>
                  </a:lnTo>
                  <a:lnTo>
                    <a:pt x="8"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6" name="Freeform 1064"/>
            <p:cNvSpPr>
              <a:spLocks/>
            </p:cNvSpPr>
            <p:nvPr/>
          </p:nvSpPr>
          <p:spPr bwMode="auto">
            <a:xfrm>
              <a:off x="4016" y="3204"/>
              <a:ext cx="27" cy="21"/>
            </a:xfrm>
            <a:custGeom>
              <a:avLst/>
              <a:gdLst>
                <a:gd name="T0" fmla="*/ 0 w 27"/>
                <a:gd name="T1" fmla="*/ 20 h 21"/>
                <a:gd name="T2" fmla="*/ 0 w 27"/>
                <a:gd name="T3" fmla="*/ 20 h 21"/>
                <a:gd name="T4" fmla="*/ 26 w 27"/>
                <a:gd name="T5" fmla="*/ 0 h 21"/>
                <a:gd name="T6" fmla="*/ 4 w 27"/>
                <a:gd name="T7" fmla="*/ 4 h 21"/>
                <a:gd name="T8" fmla="*/ 0 w 27"/>
                <a:gd name="T9" fmla="*/ 20 h 21"/>
                <a:gd name="T10" fmla="*/ 0 w 27"/>
                <a:gd name="T11" fmla="*/ 20 h 21"/>
              </a:gdLst>
              <a:ahLst/>
              <a:cxnLst>
                <a:cxn ang="0">
                  <a:pos x="T0" y="T1"/>
                </a:cxn>
                <a:cxn ang="0">
                  <a:pos x="T2" y="T3"/>
                </a:cxn>
                <a:cxn ang="0">
                  <a:pos x="T4" y="T5"/>
                </a:cxn>
                <a:cxn ang="0">
                  <a:pos x="T6" y="T7"/>
                </a:cxn>
                <a:cxn ang="0">
                  <a:pos x="T8" y="T9"/>
                </a:cxn>
                <a:cxn ang="0">
                  <a:pos x="T10" y="T11"/>
                </a:cxn>
              </a:cxnLst>
              <a:rect l="0" t="0" r="r" b="b"/>
              <a:pathLst>
                <a:path w="27" h="21">
                  <a:moveTo>
                    <a:pt x="0" y="20"/>
                  </a:moveTo>
                  <a:lnTo>
                    <a:pt x="0" y="20"/>
                  </a:lnTo>
                  <a:lnTo>
                    <a:pt x="26" y="0"/>
                  </a:lnTo>
                  <a:lnTo>
                    <a:pt x="4" y="4"/>
                  </a:lnTo>
                  <a:lnTo>
                    <a:pt x="0" y="20"/>
                  </a:lnTo>
                  <a:lnTo>
                    <a:pt x="0" y="2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7" name="Freeform 1065"/>
            <p:cNvSpPr>
              <a:spLocks/>
            </p:cNvSpPr>
            <p:nvPr/>
          </p:nvSpPr>
          <p:spPr bwMode="auto">
            <a:xfrm>
              <a:off x="3862" y="3190"/>
              <a:ext cx="154" cy="47"/>
            </a:xfrm>
            <a:custGeom>
              <a:avLst/>
              <a:gdLst>
                <a:gd name="T0" fmla="*/ 150 w 154"/>
                <a:gd name="T1" fmla="*/ 34 h 47"/>
                <a:gd name="T2" fmla="*/ 150 w 154"/>
                <a:gd name="T3" fmla="*/ 34 h 47"/>
                <a:gd name="T4" fmla="*/ 0 w 154"/>
                <a:gd name="T5" fmla="*/ 0 h 47"/>
                <a:gd name="T6" fmla="*/ 4 w 154"/>
                <a:gd name="T7" fmla="*/ 8 h 47"/>
                <a:gd name="T8" fmla="*/ 153 w 154"/>
                <a:gd name="T9" fmla="*/ 46 h 47"/>
                <a:gd name="T10" fmla="*/ 150 w 154"/>
                <a:gd name="T11" fmla="*/ 34 h 47"/>
                <a:gd name="T12" fmla="*/ 150 w 154"/>
                <a:gd name="T13" fmla="*/ 34 h 47"/>
              </a:gdLst>
              <a:ahLst/>
              <a:cxnLst>
                <a:cxn ang="0">
                  <a:pos x="T0" y="T1"/>
                </a:cxn>
                <a:cxn ang="0">
                  <a:pos x="T2" y="T3"/>
                </a:cxn>
                <a:cxn ang="0">
                  <a:pos x="T4" y="T5"/>
                </a:cxn>
                <a:cxn ang="0">
                  <a:pos x="T6" y="T7"/>
                </a:cxn>
                <a:cxn ang="0">
                  <a:pos x="T8" y="T9"/>
                </a:cxn>
                <a:cxn ang="0">
                  <a:pos x="T10" y="T11"/>
                </a:cxn>
                <a:cxn ang="0">
                  <a:pos x="T12" y="T13"/>
                </a:cxn>
              </a:cxnLst>
              <a:rect l="0" t="0" r="r" b="b"/>
              <a:pathLst>
                <a:path w="154" h="47">
                  <a:moveTo>
                    <a:pt x="150" y="34"/>
                  </a:moveTo>
                  <a:lnTo>
                    <a:pt x="150" y="34"/>
                  </a:lnTo>
                  <a:lnTo>
                    <a:pt x="0" y="0"/>
                  </a:lnTo>
                  <a:lnTo>
                    <a:pt x="4" y="8"/>
                  </a:lnTo>
                  <a:lnTo>
                    <a:pt x="153" y="46"/>
                  </a:lnTo>
                  <a:lnTo>
                    <a:pt x="150" y="34"/>
                  </a:lnTo>
                  <a:lnTo>
                    <a:pt x="150"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8" name="Freeform 1066"/>
            <p:cNvSpPr>
              <a:spLocks/>
            </p:cNvSpPr>
            <p:nvPr/>
          </p:nvSpPr>
          <p:spPr bwMode="auto">
            <a:xfrm>
              <a:off x="3566" y="2781"/>
              <a:ext cx="759" cy="372"/>
            </a:xfrm>
            <a:custGeom>
              <a:avLst/>
              <a:gdLst>
                <a:gd name="T0" fmla="*/ 225 w 759"/>
                <a:gd name="T1" fmla="*/ 72 h 372"/>
                <a:gd name="T2" fmla="*/ 287 w 759"/>
                <a:gd name="T3" fmla="*/ 77 h 372"/>
                <a:gd name="T4" fmla="*/ 287 w 759"/>
                <a:gd name="T5" fmla="*/ 117 h 372"/>
                <a:gd name="T6" fmla="*/ 344 w 759"/>
                <a:gd name="T7" fmla="*/ 126 h 372"/>
                <a:gd name="T8" fmla="*/ 348 w 759"/>
                <a:gd name="T9" fmla="*/ 157 h 372"/>
                <a:gd name="T10" fmla="*/ 362 w 759"/>
                <a:gd name="T11" fmla="*/ 169 h 372"/>
                <a:gd name="T12" fmla="*/ 398 w 759"/>
                <a:gd name="T13" fmla="*/ 143 h 372"/>
                <a:gd name="T14" fmla="*/ 416 w 759"/>
                <a:gd name="T15" fmla="*/ 175 h 372"/>
                <a:gd name="T16" fmla="*/ 434 w 759"/>
                <a:gd name="T17" fmla="*/ 202 h 372"/>
                <a:gd name="T18" fmla="*/ 445 w 759"/>
                <a:gd name="T19" fmla="*/ 225 h 372"/>
                <a:gd name="T20" fmla="*/ 567 w 759"/>
                <a:gd name="T21" fmla="*/ 232 h 372"/>
                <a:gd name="T22" fmla="*/ 567 w 759"/>
                <a:gd name="T23" fmla="*/ 198 h 372"/>
                <a:gd name="T24" fmla="*/ 567 w 759"/>
                <a:gd name="T25" fmla="*/ 172 h 372"/>
                <a:gd name="T26" fmla="*/ 446 w 759"/>
                <a:gd name="T27" fmla="*/ 151 h 372"/>
                <a:gd name="T28" fmla="*/ 428 w 759"/>
                <a:gd name="T29" fmla="*/ 135 h 372"/>
                <a:gd name="T30" fmla="*/ 402 w 759"/>
                <a:gd name="T31" fmla="*/ 108 h 372"/>
                <a:gd name="T32" fmla="*/ 371 w 759"/>
                <a:gd name="T33" fmla="*/ 79 h 372"/>
                <a:gd name="T34" fmla="*/ 341 w 759"/>
                <a:gd name="T35" fmla="*/ 64 h 372"/>
                <a:gd name="T36" fmla="*/ 301 w 759"/>
                <a:gd name="T37" fmla="*/ 43 h 372"/>
                <a:gd name="T38" fmla="*/ 258 w 759"/>
                <a:gd name="T39" fmla="*/ 15 h 372"/>
                <a:gd name="T40" fmla="*/ 434 w 759"/>
                <a:gd name="T41" fmla="*/ 3 h 372"/>
                <a:gd name="T42" fmla="*/ 572 w 759"/>
                <a:gd name="T43" fmla="*/ 82 h 372"/>
                <a:gd name="T44" fmla="*/ 641 w 759"/>
                <a:gd name="T45" fmla="*/ 140 h 372"/>
                <a:gd name="T46" fmla="*/ 650 w 759"/>
                <a:gd name="T47" fmla="*/ 150 h 372"/>
                <a:gd name="T48" fmla="*/ 650 w 759"/>
                <a:gd name="T49" fmla="*/ 184 h 372"/>
                <a:gd name="T50" fmla="*/ 650 w 759"/>
                <a:gd name="T51" fmla="*/ 195 h 372"/>
                <a:gd name="T52" fmla="*/ 662 w 759"/>
                <a:gd name="T53" fmla="*/ 250 h 372"/>
                <a:gd name="T54" fmla="*/ 650 w 759"/>
                <a:gd name="T55" fmla="*/ 271 h 372"/>
                <a:gd name="T56" fmla="*/ 621 w 759"/>
                <a:gd name="T57" fmla="*/ 271 h 372"/>
                <a:gd name="T58" fmla="*/ 660 w 759"/>
                <a:gd name="T59" fmla="*/ 320 h 372"/>
                <a:gd name="T60" fmla="*/ 731 w 759"/>
                <a:gd name="T61" fmla="*/ 278 h 372"/>
                <a:gd name="T62" fmla="*/ 749 w 759"/>
                <a:gd name="T63" fmla="*/ 198 h 372"/>
                <a:gd name="T64" fmla="*/ 718 w 759"/>
                <a:gd name="T65" fmla="*/ 146 h 372"/>
                <a:gd name="T66" fmla="*/ 758 w 759"/>
                <a:gd name="T67" fmla="*/ 204 h 372"/>
                <a:gd name="T68" fmla="*/ 734 w 759"/>
                <a:gd name="T69" fmla="*/ 295 h 372"/>
                <a:gd name="T70" fmla="*/ 635 w 759"/>
                <a:gd name="T71" fmla="*/ 368 h 372"/>
                <a:gd name="T72" fmla="*/ 558 w 759"/>
                <a:gd name="T73" fmla="*/ 362 h 372"/>
                <a:gd name="T74" fmla="*/ 530 w 759"/>
                <a:gd name="T75" fmla="*/ 303 h 372"/>
                <a:gd name="T76" fmla="*/ 523 w 759"/>
                <a:gd name="T77" fmla="*/ 253 h 372"/>
                <a:gd name="T78" fmla="*/ 466 w 759"/>
                <a:gd name="T79" fmla="*/ 247 h 372"/>
                <a:gd name="T80" fmla="*/ 393 w 759"/>
                <a:gd name="T81" fmla="*/ 227 h 372"/>
                <a:gd name="T82" fmla="*/ 340 w 759"/>
                <a:gd name="T83" fmla="*/ 181 h 372"/>
                <a:gd name="T84" fmla="*/ 305 w 759"/>
                <a:gd name="T85" fmla="*/ 208 h 372"/>
                <a:gd name="T86" fmla="*/ 221 w 759"/>
                <a:gd name="T87" fmla="*/ 255 h 372"/>
                <a:gd name="T88" fmla="*/ 94 w 759"/>
                <a:gd name="T89" fmla="*/ 349 h 372"/>
                <a:gd name="T90" fmla="*/ 262 w 759"/>
                <a:gd name="T91" fmla="*/ 218 h 372"/>
                <a:gd name="T92" fmla="*/ 258 w 759"/>
                <a:gd name="T93" fmla="*/ 175 h 372"/>
                <a:gd name="T94" fmla="*/ 225 w 759"/>
                <a:gd name="T95" fmla="*/ 150 h 372"/>
                <a:gd name="T96" fmla="*/ 166 w 759"/>
                <a:gd name="T97" fmla="*/ 150 h 372"/>
                <a:gd name="T98" fmla="*/ 225 w 759"/>
                <a:gd name="T99" fmla="*/ 99 h 372"/>
                <a:gd name="T100" fmla="*/ 185 w 759"/>
                <a:gd name="T101" fmla="*/ 82 h 372"/>
                <a:gd name="T102" fmla="*/ 127 w 759"/>
                <a:gd name="T103" fmla="*/ 99 h 372"/>
                <a:gd name="T104" fmla="*/ 123 w 759"/>
                <a:gd name="T105" fmla="*/ 77 h 372"/>
                <a:gd name="T106" fmla="*/ 11 w 759"/>
                <a:gd name="T107" fmla="*/ 239 h 372"/>
                <a:gd name="T108" fmla="*/ 0 w 759"/>
                <a:gd name="T109" fmla="*/ 235 h 372"/>
                <a:gd name="T110" fmla="*/ 63 w 759"/>
                <a:gd name="T111" fmla="*/ 102 h 372"/>
                <a:gd name="T112" fmla="*/ 223 w 759"/>
                <a:gd name="T113" fmla="*/ 25 h 372"/>
                <a:gd name="T114" fmla="*/ 215 w 759"/>
                <a:gd name="T115" fmla="*/ 64 h 372"/>
                <a:gd name="T116" fmla="*/ 225 w 759"/>
                <a:gd name="T117" fmla="*/ 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9" h="372">
                  <a:moveTo>
                    <a:pt x="225" y="72"/>
                  </a:moveTo>
                  <a:lnTo>
                    <a:pt x="225" y="72"/>
                  </a:lnTo>
                  <a:lnTo>
                    <a:pt x="254" y="97"/>
                  </a:lnTo>
                  <a:lnTo>
                    <a:pt x="287" y="77"/>
                  </a:lnTo>
                  <a:lnTo>
                    <a:pt x="301" y="93"/>
                  </a:lnTo>
                  <a:lnTo>
                    <a:pt x="287" y="117"/>
                  </a:lnTo>
                  <a:lnTo>
                    <a:pt x="317" y="140"/>
                  </a:lnTo>
                  <a:lnTo>
                    <a:pt x="344" y="126"/>
                  </a:lnTo>
                  <a:lnTo>
                    <a:pt x="334" y="150"/>
                  </a:lnTo>
                  <a:lnTo>
                    <a:pt x="348" y="157"/>
                  </a:lnTo>
                  <a:lnTo>
                    <a:pt x="380" y="140"/>
                  </a:lnTo>
                  <a:lnTo>
                    <a:pt x="362" y="169"/>
                  </a:lnTo>
                  <a:lnTo>
                    <a:pt x="389" y="143"/>
                  </a:lnTo>
                  <a:lnTo>
                    <a:pt x="398" y="143"/>
                  </a:lnTo>
                  <a:lnTo>
                    <a:pt x="371" y="190"/>
                  </a:lnTo>
                  <a:lnTo>
                    <a:pt x="416" y="175"/>
                  </a:lnTo>
                  <a:lnTo>
                    <a:pt x="389" y="202"/>
                  </a:lnTo>
                  <a:lnTo>
                    <a:pt x="434" y="202"/>
                  </a:lnTo>
                  <a:lnTo>
                    <a:pt x="414" y="215"/>
                  </a:lnTo>
                  <a:lnTo>
                    <a:pt x="445" y="225"/>
                  </a:lnTo>
                  <a:lnTo>
                    <a:pt x="506" y="225"/>
                  </a:lnTo>
                  <a:lnTo>
                    <a:pt x="567" y="232"/>
                  </a:lnTo>
                  <a:lnTo>
                    <a:pt x="587" y="255"/>
                  </a:lnTo>
                  <a:lnTo>
                    <a:pt x="567" y="198"/>
                  </a:lnTo>
                  <a:lnTo>
                    <a:pt x="525" y="172"/>
                  </a:lnTo>
                  <a:lnTo>
                    <a:pt x="567" y="172"/>
                  </a:lnTo>
                  <a:lnTo>
                    <a:pt x="530" y="151"/>
                  </a:lnTo>
                  <a:lnTo>
                    <a:pt x="446" y="151"/>
                  </a:lnTo>
                  <a:lnTo>
                    <a:pt x="474" y="135"/>
                  </a:lnTo>
                  <a:lnTo>
                    <a:pt x="428" y="135"/>
                  </a:lnTo>
                  <a:lnTo>
                    <a:pt x="445" y="117"/>
                  </a:lnTo>
                  <a:lnTo>
                    <a:pt x="402" y="108"/>
                  </a:lnTo>
                  <a:lnTo>
                    <a:pt x="462" y="87"/>
                  </a:lnTo>
                  <a:lnTo>
                    <a:pt x="371" y="79"/>
                  </a:lnTo>
                  <a:lnTo>
                    <a:pt x="432" y="60"/>
                  </a:lnTo>
                  <a:lnTo>
                    <a:pt x="341" y="64"/>
                  </a:lnTo>
                  <a:lnTo>
                    <a:pt x="432" y="35"/>
                  </a:lnTo>
                  <a:lnTo>
                    <a:pt x="301" y="43"/>
                  </a:lnTo>
                  <a:lnTo>
                    <a:pt x="371" y="15"/>
                  </a:lnTo>
                  <a:lnTo>
                    <a:pt x="258" y="15"/>
                  </a:lnTo>
                  <a:lnTo>
                    <a:pt x="350" y="0"/>
                  </a:lnTo>
                  <a:lnTo>
                    <a:pt x="434" y="3"/>
                  </a:lnTo>
                  <a:lnTo>
                    <a:pt x="511" y="25"/>
                  </a:lnTo>
                  <a:lnTo>
                    <a:pt x="572" y="82"/>
                  </a:lnTo>
                  <a:lnTo>
                    <a:pt x="615" y="122"/>
                  </a:lnTo>
                  <a:lnTo>
                    <a:pt x="641" y="140"/>
                  </a:lnTo>
                  <a:lnTo>
                    <a:pt x="674" y="150"/>
                  </a:lnTo>
                  <a:lnTo>
                    <a:pt x="650" y="150"/>
                  </a:lnTo>
                  <a:lnTo>
                    <a:pt x="615" y="146"/>
                  </a:lnTo>
                  <a:lnTo>
                    <a:pt x="650" y="184"/>
                  </a:lnTo>
                  <a:lnTo>
                    <a:pt x="674" y="195"/>
                  </a:lnTo>
                  <a:lnTo>
                    <a:pt x="650" y="195"/>
                  </a:lnTo>
                  <a:lnTo>
                    <a:pt x="662" y="223"/>
                  </a:lnTo>
                  <a:lnTo>
                    <a:pt x="662" y="250"/>
                  </a:lnTo>
                  <a:lnTo>
                    <a:pt x="626" y="230"/>
                  </a:lnTo>
                  <a:lnTo>
                    <a:pt x="650" y="271"/>
                  </a:lnTo>
                  <a:lnTo>
                    <a:pt x="634" y="283"/>
                  </a:lnTo>
                  <a:lnTo>
                    <a:pt x="621" y="271"/>
                  </a:lnTo>
                  <a:lnTo>
                    <a:pt x="624" y="298"/>
                  </a:lnTo>
                  <a:lnTo>
                    <a:pt x="660" y="320"/>
                  </a:lnTo>
                  <a:lnTo>
                    <a:pt x="683" y="317"/>
                  </a:lnTo>
                  <a:lnTo>
                    <a:pt x="731" y="278"/>
                  </a:lnTo>
                  <a:lnTo>
                    <a:pt x="748" y="239"/>
                  </a:lnTo>
                  <a:lnTo>
                    <a:pt x="749" y="198"/>
                  </a:lnTo>
                  <a:lnTo>
                    <a:pt x="739" y="169"/>
                  </a:lnTo>
                  <a:lnTo>
                    <a:pt x="718" y="146"/>
                  </a:lnTo>
                  <a:lnTo>
                    <a:pt x="748" y="172"/>
                  </a:lnTo>
                  <a:lnTo>
                    <a:pt x="758" y="204"/>
                  </a:lnTo>
                  <a:lnTo>
                    <a:pt x="754" y="255"/>
                  </a:lnTo>
                  <a:lnTo>
                    <a:pt x="734" y="295"/>
                  </a:lnTo>
                  <a:lnTo>
                    <a:pt x="688" y="339"/>
                  </a:lnTo>
                  <a:lnTo>
                    <a:pt x="635" y="368"/>
                  </a:lnTo>
                  <a:lnTo>
                    <a:pt x="592" y="371"/>
                  </a:lnTo>
                  <a:lnTo>
                    <a:pt x="558" y="362"/>
                  </a:lnTo>
                  <a:lnTo>
                    <a:pt x="536" y="333"/>
                  </a:lnTo>
                  <a:lnTo>
                    <a:pt x="530" y="303"/>
                  </a:lnTo>
                  <a:lnTo>
                    <a:pt x="531" y="271"/>
                  </a:lnTo>
                  <a:lnTo>
                    <a:pt x="523" y="253"/>
                  </a:lnTo>
                  <a:lnTo>
                    <a:pt x="503" y="247"/>
                  </a:lnTo>
                  <a:lnTo>
                    <a:pt x="466" y="247"/>
                  </a:lnTo>
                  <a:lnTo>
                    <a:pt x="423" y="242"/>
                  </a:lnTo>
                  <a:lnTo>
                    <a:pt x="393" y="227"/>
                  </a:lnTo>
                  <a:lnTo>
                    <a:pt x="364" y="202"/>
                  </a:lnTo>
                  <a:lnTo>
                    <a:pt x="340" y="181"/>
                  </a:lnTo>
                  <a:lnTo>
                    <a:pt x="305" y="175"/>
                  </a:lnTo>
                  <a:lnTo>
                    <a:pt x="305" y="208"/>
                  </a:lnTo>
                  <a:lnTo>
                    <a:pt x="283" y="230"/>
                  </a:lnTo>
                  <a:lnTo>
                    <a:pt x="221" y="255"/>
                  </a:lnTo>
                  <a:lnTo>
                    <a:pt x="128" y="309"/>
                  </a:lnTo>
                  <a:lnTo>
                    <a:pt x="94" y="349"/>
                  </a:lnTo>
                  <a:lnTo>
                    <a:pt x="124" y="301"/>
                  </a:lnTo>
                  <a:lnTo>
                    <a:pt x="262" y="218"/>
                  </a:lnTo>
                  <a:lnTo>
                    <a:pt x="290" y="175"/>
                  </a:lnTo>
                  <a:lnTo>
                    <a:pt x="258" y="175"/>
                  </a:lnTo>
                  <a:lnTo>
                    <a:pt x="271" y="150"/>
                  </a:lnTo>
                  <a:lnTo>
                    <a:pt x="225" y="150"/>
                  </a:lnTo>
                  <a:lnTo>
                    <a:pt x="241" y="129"/>
                  </a:lnTo>
                  <a:lnTo>
                    <a:pt x="166" y="150"/>
                  </a:lnTo>
                  <a:lnTo>
                    <a:pt x="160" y="140"/>
                  </a:lnTo>
                  <a:lnTo>
                    <a:pt x="225" y="99"/>
                  </a:lnTo>
                  <a:lnTo>
                    <a:pt x="120" y="138"/>
                  </a:lnTo>
                  <a:lnTo>
                    <a:pt x="185" y="82"/>
                  </a:lnTo>
                  <a:lnTo>
                    <a:pt x="94" y="132"/>
                  </a:lnTo>
                  <a:lnTo>
                    <a:pt x="127" y="99"/>
                  </a:lnTo>
                  <a:lnTo>
                    <a:pt x="178" y="67"/>
                  </a:lnTo>
                  <a:lnTo>
                    <a:pt x="123" y="77"/>
                  </a:lnTo>
                  <a:lnTo>
                    <a:pt x="60" y="129"/>
                  </a:lnTo>
                  <a:lnTo>
                    <a:pt x="11" y="239"/>
                  </a:lnTo>
                  <a:lnTo>
                    <a:pt x="11" y="333"/>
                  </a:lnTo>
                  <a:lnTo>
                    <a:pt x="0" y="235"/>
                  </a:lnTo>
                  <a:lnTo>
                    <a:pt x="32" y="135"/>
                  </a:lnTo>
                  <a:lnTo>
                    <a:pt x="63" y="102"/>
                  </a:lnTo>
                  <a:lnTo>
                    <a:pt x="162" y="32"/>
                  </a:lnTo>
                  <a:lnTo>
                    <a:pt x="223" y="25"/>
                  </a:lnTo>
                  <a:lnTo>
                    <a:pt x="194" y="43"/>
                  </a:lnTo>
                  <a:lnTo>
                    <a:pt x="215" y="64"/>
                  </a:lnTo>
                  <a:lnTo>
                    <a:pt x="239" y="61"/>
                  </a:lnTo>
                  <a:lnTo>
                    <a:pt x="225" y="72"/>
                  </a:lnTo>
                  <a:lnTo>
                    <a:pt x="225" y="7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39" name="Freeform 1067"/>
            <p:cNvSpPr>
              <a:spLocks/>
            </p:cNvSpPr>
            <p:nvPr/>
          </p:nvSpPr>
          <p:spPr bwMode="auto">
            <a:xfrm>
              <a:off x="3690" y="2999"/>
              <a:ext cx="194" cy="252"/>
            </a:xfrm>
            <a:custGeom>
              <a:avLst/>
              <a:gdLst>
                <a:gd name="T0" fmla="*/ 172 w 194"/>
                <a:gd name="T1" fmla="*/ 0 h 252"/>
                <a:gd name="T2" fmla="*/ 172 w 194"/>
                <a:gd name="T3" fmla="*/ 0 h 252"/>
                <a:gd name="T4" fmla="*/ 193 w 194"/>
                <a:gd name="T5" fmla="*/ 17 h 252"/>
                <a:gd name="T6" fmla="*/ 163 w 194"/>
                <a:gd name="T7" fmla="*/ 62 h 252"/>
                <a:gd name="T8" fmla="*/ 163 w 194"/>
                <a:gd name="T9" fmla="*/ 99 h 252"/>
                <a:gd name="T10" fmla="*/ 153 w 194"/>
                <a:gd name="T11" fmla="*/ 137 h 252"/>
                <a:gd name="T12" fmla="*/ 177 w 194"/>
                <a:gd name="T13" fmla="*/ 195 h 252"/>
                <a:gd name="T14" fmla="*/ 166 w 194"/>
                <a:gd name="T15" fmla="*/ 251 h 252"/>
                <a:gd name="T16" fmla="*/ 168 w 194"/>
                <a:gd name="T17" fmla="*/ 195 h 252"/>
                <a:gd name="T18" fmla="*/ 147 w 194"/>
                <a:gd name="T19" fmla="*/ 140 h 252"/>
                <a:gd name="T20" fmla="*/ 111 w 194"/>
                <a:gd name="T21" fmla="*/ 140 h 252"/>
                <a:gd name="T22" fmla="*/ 149 w 194"/>
                <a:gd name="T23" fmla="*/ 102 h 252"/>
                <a:gd name="T24" fmla="*/ 117 w 194"/>
                <a:gd name="T25" fmla="*/ 91 h 252"/>
                <a:gd name="T26" fmla="*/ 78 w 194"/>
                <a:gd name="T27" fmla="*/ 99 h 252"/>
                <a:gd name="T28" fmla="*/ 41 w 194"/>
                <a:gd name="T29" fmla="*/ 99 h 252"/>
                <a:gd name="T30" fmla="*/ 0 w 194"/>
                <a:gd name="T31" fmla="*/ 117 h 252"/>
                <a:gd name="T32" fmla="*/ 64 w 194"/>
                <a:gd name="T33" fmla="*/ 77 h 252"/>
                <a:gd name="T34" fmla="*/ 144 w 194"/>
                <a:gd name="T35" fmla="*/ 65 h 252"/>
                <a:gd name="T36" fmla="*/ 172 w 194"/>
                <a:gd name="T37" fmla="*/ 29 h 252"/>
                <a:gd name="T38" fmla="*/ 130 w 194"/>
                <a:gd name="T39" fmla="*/ 42 h 252"/>
                <a:gd name="T40" fmla="*/ 159 w 194"/>
                <a:gd name="T41" fmla="*/ 9 h 252"/>
                <a:gd name="T42" fmla="*/ 172 w 194"/>
                <a:gd name="T43" fmla="*/ 0 h 252"/>
                <a:gd name="T44" fmla="*/ 172 w 194"/>
                <a:gd name="T4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 h="252">
                  <a:moveTo>
                    <a:pt x="172" y="0"/>
                  </a:moveTo>
                  <a:lnTo>
                    <a:pt x="172" y="0"/>
                  </a:lnTo>
                  <a:lnTo>
                    <a:pt x="193" y="17"/>
                  </a:lnTo>
                  <a:lnTo>
                    <a:pt x="163" y="62"/>
                  </a:lnTo>
                  <a:lnTo>
                    <a:pt x="163" y="99"/>
                  </a:lnTo>
                  <a:lnTo>
                    <a:pt x="153" y="137"/>
                  </a:lnTo>
                  <a:lnTo>
                    <a:pt x="177" y="195"/>
                  </a:lnTo>
                  <a:lnTo>
                    <a:pt x="166" y="251"/>
                  </a:lnTo>
                  <a:lnTo>
                    <a:pt x="168" y="195"/>
                  </a:lnTo>
                  <a:lnTo>
                    <a:pt x="147" y="140"/>
                  </a:lnTo>
                  <a:lnTo>
                    <a:pt x="111" y="140"/>
                  </a:lnTo>
                  <a:lnTo>
                    <a:pt x="149" y="102"/>
                  </a:lnTo>
                  <a:lnTo>
                    <a:pt x="117" y="91"/>
                  </a:lnTo>
                  <a:lnTo>
                    <a:pt x="78" y="99"/>
                  </a:lnTo>
                  <a:lnTo>
                    <a:pt x="41" y="99"/>
                  </a:lnTo>
                  <a:lnTo>
                    <a:pt x="0" y="117"/>
                  </a:lnTo>
                  <a:lnTo>
                    <a:pt x="64" y="77"/>
                  </a:lnTo>
                  <a:lnTo>
                    <a:pt x="144" y="65"/>
                  </a:lnTo>
                  <a:lnTo>
                    <a:pt x="172" y="29"/>
                  </a:lnTo>
                  <a:lnTo>
                    <a:pt x="130" y="42"/>
                  </a:lnTo>
                  <a:lnTo>
                    <a:pt x="159" y="9"/>
                  </a:lnTo>
                  <a:lnTo>
                    <a:pt x="172" y="0"/>
                  </a:lnTo>
                  <a:lnTo>
                    <a:pt x="17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0" name="Freeform 1068"/>
            <p:cNvSpPr>
              <a:spLocks/>
            </p:cNvSpPr>
            <p:nvPr/>
          </p:nvSpPr>
          <p:spPr bwMode="auto">
            <a:xfrm>
              <a:off x="3436" y="3143"/>
              <a:ext cx="559" cy="498"/>
            </a:xfrm>
            <a:custGeom>
              <a:avLst/>
              <a:gdLst>
                <a:gd name="T0" fmla="*/ 403 w 559"/>
                <a:gd name="T1" fmla="*/ 0 h 498"/>
                <a:gd name="T2" fmla="*/ 315 w 559"/>
                <a:gd name="T3" fmla="*/ 26 h 498"/>
                <a:gd name="T4" fmla="*/ 282 w 559"/>
                <a:gd name="T5" fmla="*/ 96 h 498"/>
                <a:gd name="T6" fmla="*/ 315 w 559"/>
                <a:gd name="T7" fmla="*/ 206 h 498"/>
                <a:gd name="T8" fmla="*/ 299 w 559"/>
                <a:gd name="T9" fmla="*/ 224 h 498"/>
                <a:gd name="T10" fmla="*/ 299 w 559"/>
                <a:gd name="T11" fmla="*/ 267 h 498"/>
                <a:gd name="T12" fmla="*/ 396 w 559"/>
                <a:gd name="T13" fmla="*/ 346 h 498"/>
                <a:gd name="T14" fmla="*/ 282 w 559"/>
                <a:gd name="T15" fmla="*/ 287 h 498"/>
                <a:gd name="T16" fmla="*/ 295 w 559"/>
                <a:gd name="T17" fmla="*/ 346 h 498"/>
                <a:gd name="T18" fmla="*/ 217 w 559"/>
                <a:gd name="T19" fmla="*/ 170 h 498"/>
                <a:gd name="T20" fmla="*/ 257 w 559"/>
                <a:gd name="T21" fmla="*/ 361 h 498"/>
                <a:gd name="T22" fmla="*/ 188 w 559"/>
                <a:gd name="T23" fmla="*/ 323 h 498"/>
                <a:gd name="T24" fmla="*/ 170 w 559"/>
                <a:gd name="T25" fmla="*/ 313 h 498"/>
                <a:gd name="T26" fmla="*/ 176 w 559"/>
                <a:gd name="T27" fmla="*/ 387 h 498"/>
                <a:gd name="T28" fmla="*/ 141 w 559"/>
                <a:gd name="T29" fmla="*/ 234 h 498"/>
                <a:gd name="T30" fmla="*/ 126 w 559"/>
                <a:gd name="T31" fmla="*/ 180 h 498"/>
                <a:gd name="T32" fmla="*/ 114 w 559"/>
                <a:gd name="T33" fmla="*/ 346 h 498"/>
                <a:gd name="T34" fmla="*/ 75 w 559"/>
                <a:gd name="T35" fmla="*/ 309 h 498"/>
                <a:gd name="T36" fmla="*/ 62 w 559"/>
                <a:gd name="T37" fmla="*/ 305 h 498"/>
                <a:gd name="T38" fmla="*/ 19 w 559"/>
                <a:gd name="T39" fmla="*/ 273 h 498"/>
                <a:gd name="T40" fmla="*/ 0 w 559"/>
                <a:gd name="T41" fmla="*/ 291 h 498"/>
                <a:gd name="T42" fmla="*/ 86 w 559"/>
                <a:gd name="T43" fmla="*/ 363 h 498"/>
                <a:gd name="T44" fmla="*/ 150 w 559"/>
                <a:gd name="T45" fmla="*/ 422 h 498"/>
                <a:gd name="T46" fmla="*/ 176 w 559"/>
                <a:gd name="T47" fmla="*/ 431 h 498"/>
                <a:gd name="T48" fmla="*/ 290 w 559"/>
                <a:gd name="T49" fmla="*/ 489 h 498"/>
                <a:gd name="T50" fmla="*/ 378 w 559"/>
                <a:gd name="T51" fmla="*/ 497 h 498"/>
                <a:gd name="T52" fmla="*/ 389 w 559"/>
                <a:gd name="T53" fmla="*/ 459 h 498"/>
                <a:gd name="T54" fmla="*/ 431 w 559"/>
                <a:gd name="T55" fmla="*/ 435 h 498"/>
                <a:gd name="T56" fmla="*/ 324 w 559"/>
                <a:gd name="T57" fmla="*/ 389 h 498"/>
                <a:gd name="T58" fmla="*/ 353 w 559"/>
                <a:gd name="T59" fmla="*/ 369 h 498"/>
                <a:gd name="T60" fmla="*/ 369 w 559"/>
                <a:gd name="T61" fmla="*/ 355 h 498"/>
                <a:gd name="T62" fmla="*/ 392 w 559"/>
                <a:gd name="T63" fmla="*/ 315 h 498"/>
                <a:gd name="T64" fmla="*/ 471 w 559"/>
                <a:gd name="T65" fmla="*/ 285 h 498"/>
                <a:gd name="T66" fmla="*/ 460 w 559"/>
                <a:gd name="T67" fmla="*/ 267 h 498"/>
                <a:gd name="T68" fmla="*/ 420 w 559"/>
                <a:gd name="T69" fmla="*/ 253 h 498"/>
                <a:gd name="T70" fmla="*/ 384 w 559"/>
                <a:gd name="T71" fmla="*/ 250 h 498"/>
                <a:gd name="T72" fmla="*/ 362 w 559"/>
                <a:gd name="T73" fmla="*/ 234 h 498"/>
                <a:gd name="T74" fmla="*/ 381 w 559"/>
                <a:gd name="T75" fmla="*/ 217 h 498"/>
                <a:gd name="T76" fmla="*/ 396 w 559"/>
                <a:gd name="T77" fmla="*/ 224 h 498"/>
                <a:gd name="T78" fmla="*/ 375 w 559"/>
                <a:gd name="T79" fmla="*/ 209 h 498"/>
                <a:gd name="T80" fmla="*/ 353 w 559"/>
                <a:gd name="T81" fmla="*/ 194 h 498"/>
                <a:gd name="T82" fmla="*/ 414 w 559"/>
                <a:gd name="T83" fmla="*/ 116 h 498"/>
                <a:gd name="T84" fmla="*/ 396 w 559"/>
                <a:gd name="T85" fmla="*/ 101 h 498"/>
                <a:gd name="T86" fmla="*/ 381 w 559"/>
                <a:gd name="T87" fmla="*/ 86 h 498"/>
                <a:gd name="T88" fmla="*/ 328 w 559"/>
                <a:gd name="T89" fmla="*/ 105 h 498"/>
                <a:gd name="T90" fmla="*/ 320 w 559"/>
                <a:gd name="T91" fmla="*/ 86 h 498"/>
                <a:gd name="T92" fmla="*/ 362 w 559"/>
                <a:gd name="T93" fmla="*/ 29 h 498"/>
                <a:gd name="T94" fmla="*/ 403 w 559"/>
                <a:gd name="T9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9" h="498">
                  <a:moveTo>
                    <a:pt x="403" y="0"/>
                  </a:moveTo>
                  <a:lnTo>
                    <a:pt x="403" y="0"/>
                  </a:lnTo>
                  <a:lnTo>
                    <a:pt x="359" y="19"/>
                  </a:lnTo>
                  <a:lnTo>
                    <a:pt x="315" y="26"/>
                  </a:lnTo>
                  <a:lnTo>
                    <a:pt x="282" y="61"/>
                  </a:lnTo>
                  <a:lnTo>
                    <a:pt x="282" y="96"/>
                  </a:lnTo>
                  <a:lnTo>
                    <a:pt x="312" y="169"/>
                  </a:lnTo>
                  <a:lnTo>
                    <a:pt x="315" y="206"/>
                  </a:lnTo>
                  <a:lnTo>
                    <a:pt x="330" y="241"/>
                  </a:lnTo>
                  <a:lnTo>
                    <a:pt x="299" y="224"/>
                  </a:lnTo>
                  <a:lnTo>
                    <a:pt x="332" y="279"/>
                  </a:lnTo>
                  <a:lnTo>
                    <a:pt x="299" y="267"/>
                  </a:lnTo>
                  <a:lnTo>
                    <a:pt x="342" y="311"/>
                  </a:lnTo>
                  <a:lnTo>
                    <a:pt x="396" y="346"/>
                  </a:lnTo>
                  <a:lnTo>
                    <a:pt x="323" y="311"/>
                  </a:lnTo>
                  <a:lnTo>
                    <a:pt x="282" y="287"/>
                  </a:lnTo>
                  <a:lnTo>
                    <a:pt x="315" y="346"/>
                  </a:lnTo>
                  <a:lnTo>
                    <a:pt x="295" y="346"/>
                  </a:lnTo>
                  <a:lnTo>
                    <a:pt x="253" y="277"/>
                  </a:lnTo>
                  <a:lnTo>
                    <a:pt x="217" y="170"/>
                  </a:lnTo>
                  <a:lnTo>
                    <a:pt x="230" y="273"/>
                  </a:lnTo>
                  <a:lnTo>
                    <a:pt x="257" y="361"/>
                  </a:lnTo>
                  <a:lnTo>
                    <a:pt x="328" y="447"/>
                  </a:lnTo>
                  <a:lnTo>
                    <a:pt x="188" y="323"/>
                  </a:lnTo>
                  <a:lnTo>
                    <a:pt x="170" y="255"/>
                  </a:lnTo>
                  <a:lnTo>
                    <a:pt x="170" y="313"/>
                  </a:lnTo>
                  <a:lnTo>
                    <a:pt x="204" y="419"/>
                  </a:lnTo>
                  <a:lnTo>
                    <a:pt x="176" y="387"/>
                  </a:lnTo>
                  <a:lnTo>
                    <a:pt x="141" y="287"/>
                  </a:lnTo>
                  <a:lnTo>
                    <a:pt x="141" y="234"/>
                  </a:lnTo>
                  <a:lnTo>
                    <a:pt x="126" y="271"/>
                  </a:lnTo>
                  <a:lnTo>
                    <a:pt x="126" y="180"/>
                  </a:lnTo>
                  <a:lnTo>
                    <a:pt x="108" y="296"/>
                  </a:lnTo>
                  <a:lnTo>
                    <a:pt x="114" y="346"/>
                  </a:lnTo>
                  <a:lnTo>
                    <a:pt x="91" y="296"/>
                  </a:lnTo>
                  <a:lnTo>
                    <a:pt x="75" y="309"/>
                  </a:lnTo>
                  <a:lnTo>
                    <a:pt x="68" y="167"/>
                  </a:lnTo>
                  <a:lnTo>
                    <a:pt x="62" y="305"/>
                  </a:lnTo>
                  <a:lnTo>
                    <a:pt x="37" y="258"/>
                  </a:lnTo>
                  <a:lnTo>
                    <a:pt x="19" y="273"/>
                  </a:lnTo>
                  <a:lnTo>
                    <a:pt x="19" y="200"/>
                  </a:lnTo>
                  <a:lnTo>
                    <a:pt x="0" y="291"/>
                  </a:lnTo>
                  <a:lnTo>
                    <a:pt x="39" y="346"/>
                  </a:lnTo>
                  <a:lnTo>
                    <a:pt x="86" y="363"/>
                  </a:lnTo>
                  <a:lnTo>
                    <a:pt x="124" y="361"/>
                  </a:lnTo>
                  <a:lnTo>
                    <a:pt x="150" y="422"/>
                  </a:lnTo>
                  <a:lnTo>
                    <a:pt x="182" y="459"/>
                  </a:lnTo>
                  <a:lnTo>
                    <a:pt x="176" y="431"/>
                  </a:lnTo>
                  <a:lnTo>
                    <a:pt x="253" y="489"/>
                  </a:lnTo>
                  <a:lnTo>
                    <a:pt x="290" y="489"/>
                  </a:lnTo>
                  <a:lnTo>
                    <a:pt x="272" y="465"/>
                  </a:lnTo>
                  <a:lnTo>
                    <a:pt x="378" y="497"/>
                  </a:lnTo>
                  <a:lnTo>
                    <a:pt x="373" y="469"/>
                  </a:lnTo>
                  <a:lnTo>
                    <a:pt x="389" y="459"/>
                  </a:lnTo>
                  <a:lnTo>
                    <a:pt x="381" y="447"/>
                  </a:lnTo>
                  <a:lnTo>
                    <a:pt x="431" y="435"/>
                  </a:lnTo>
                  <a:lnTo>
                    <a:pt x="384" y="435"/>
                  </a:lnTo>
                  <a:lnTo>
                    <a:pt x="324" y="389"/>
                  </a:lnTo>
                  <a:lnTo>
                    <a:pt x="364" y="393"/>
                  </a:lnTo>
                  <a:lnTo>
                    <a:pt x="353" y="369"/>
                  </a:lnTo>
                  <a:lnTo>
                    <a:pt x="407" y="380"/>
                  </a:lnTo>
                  <a:lnTo>
                    <a:pt x="369" y="355"/>
                  </a:lnTo>
                  <a:lnTo>
                    <a:pt x="420" y="355"/>
                  </a:lnTo>
                  <a:lnTo>
                    <a:pt x="392" y="315"/>
                  </a:lnTo>
                  <a:lnTo>
                    <a:pt x="426" y="285"/>
                  </a:lnTo>
                  <a:lnTo>
                    <a:pt x="471" y="285"/>
                  </a:lnTo>
                  <a:lnTo>
                    <a:pt x="558" y="341"/>
                  </a:lnTo>
                  <a:lnTo>
                    <a:pt x="460" y="267"/>
                  </a:lnTo>
                  <a:lnTo>
                    <a:pt x="420" y="226"/>
                  </a:lnTo>
                  <a:lnTo>
                    <a:pt x="420" y="253"/>
                  </a:lnTo>
                  <a:lnTo>
                    <a:pt x="398" y="233"/>
                  </a:lnTo>
                  <a:lnTo>
                    <a:pt x="384" y="250"/>
                  </a:lnTo>
                  <a:lnTo>
                    <a:pt x="369" y="247"/>
                  </a:lnTo>
                  <a:lnTo>
                    <a:pt x="362" y="234"/>
                  </a:lnTo>
                  <a:lnTo>
                    <a:pt x="365" y="221"/>
                  </a:lnTo>
                  <a:lnTo>
                    <a:pt x="381" y="217"/>
                  </a:lnTo>
                  <a:lnTo>
                    <a:pt x="392" y="221"/>
                  </a:lnTo>
                  <a:lnTo>
                    <a:pt x="396" y="224"/>
                  </a:lnTo>
                  <a:lnTo>
                    <a:pt x="389" y="212"/>
                  </a:lnTo>
                  <a:lnTo>
                    <a:pt x="375" y="209"/>
                  </a:lnTo>
                  <a:lnTo>
                    <a:pt x="356" y="215"/>
                  </a:lnTo>
                  <a:lnTo>
                    <a:pt x="353" y="194"/>
                  </a:lnTo>
                  <a:lnTo>
                    <a:pt x="356" y="170"/>
                  </a:lnTo>
                  <a:lnTo>
                    <a:pt x="414" y="116"/>
                  </a:lnTo>
                  <a:lnTo>
                    <a:pt x="424" y="84"/>
                  </a:lnTo>
                  <a:lnTo>
                    <a:pt x="396" y="101"/>
                  </a:lnTo>
                  <a:lnTo>
                    <a:pt x="342" y="153"/>
                  </a:lnTo>
                  <a:lnTo>
                    <a:pt x="381" y="86"/>
                  </a:lnTo>
                  <a:lnTo>
                    <a:pt x="323" y="132"/>
                  </a:lnTo>
                  <a:lnTo>
                    <a:pt x="328" y="105"/>
                  </a:lnTo>
                  <a:lnTo>
                    <a:pt x="381" y="59"/>
                  </a:lnTo>
                  <a:lnTo>
                    <a:pt x="320" y="86"/>
                  </a:lnTo>
                  <a:lnTo>
                    <a:pt x="328" y="65"/>
                  </a:lnTo>
                  <a:lnTo>
                    <a:pt x="362" y="29"/>
                  </a:lnTo>
                  <a:lnTo>
                    <a:pt x="407" y="9"/>
                  </a:lnTo>
                  <a:lnTo>
                    <a:pt x="403" y="0"/>
                  </a:lnTo>
                  <a:lnTo>
                    <a:pt x="40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1" name="Freeform 1069"/>
            <p:cNvSpPr>
              <a:spLocks/>
            </p:cNvSpPr>
            <p:nvPr/>
          </p:nvSpPr>
          <p:spPr bwMode="auto">
            <a:xfrm>
              <a:off x="3455" y="3064"/>
              <a:ext cx="223" cy="381"/>
            </a:xfrm>
            <a:custGeom>
              <a:avLst/>
              <a:gdLst>
                <a:gd name="T0" fmla="*/ 205 w 223"/>
                <a:gd name="T1" fmla="*/ 8 h 381"/>
                <a:gd name="T2" fmla="*/ 205 w 223"/>
                <a:gd name="T3" fmla="*/ 8 h 381"/>
                <a:gd name="T4" fmla="*/ 188 w 223"/>
                <a:gd name="T5" fmla="*/ 29 h 381"/>
                <a:gd name="T6" fmla="*/ 181 w 223"/>
                <a:gd name="T7" fmla="*/ 52 h 381"/>
                <a:gd name="T8" fmla="*/ 175 w 223"/>
                <a:gd name="T9" fmla="*/ 41 h 381"/>
                <a:gd name="T10" fmla="*/ 169 w 223"/>
                <a:gd name="T11" fmla="*/ 70 h 381"/>
                <a:gd name="T12" fmla="*/ 165 w 223"/>
                <a:gd name="T13" fmla="*/ 103 h 381"/>
                <a:gd name="T14" fmla="*/ 151 w 223"/>
                <a:gd name="T15" fmla="*/ 67 h 381"/>
                <a:gd name="T16" fmla="*/ 143 w 223"/>
                <a:gd name="T17" fmla="*/ 93 h 381"/>
                <a:gd name="T18" fmla="*/ 151 w 223"/>
                <a:gd name="T19" fmla="*/ 151 h 381"/>
                <a:gd name="T20" fmla="*/ 169 w 223"/>
                <a:gd name="T21" fmla="*/ 201 h 381"/>
                <a:gd name="T22" fmla="*/ 171 w 223"/>
                <a:gd name="T23" fmla="*/ 146 h 381"/>
                <a:gd name="T24" fmla="*/ 188 w 223"/>
                <a:gd name="T25" fmla="*/ 95 h 381"/>
                <a:gd name="T26" fmla="*/ 185 w 223"/>
                <a:gd name="T27" fmla="*/ 158 h 381"/>
                <a:gd name="T28" fmla="*/ 205 w 223"/>
                <a:gd name="T29" fmla="*/ 288 h 381"/>
                <a:gd name="T30" fmla="*/ 222 w 223"/>
                <a:gd name="T31" fmla="*/ 380 h 381"/>
                <a:gd name="T32" fmla="*/ 182 w 223"/>
                <a:gd name="T33" fmla="*/ 285 h 381"/>
                <a:gd name="T34" fmla="*/ 148 w 223"/>
                <a:gd name="T35" fmla="*/ 178 h 381"/>
                <a:gd name="T36" fmla="*/ 131 w 223"/>
                <a:gd name="T37" fmla="*/ 116 h 381"/>
                <a:gd name="T38" fmla="*/ 131 w 223"/>
                <a:gd name="T39" fmla="*/ 275 h 381"/>
                <a:gd name="T40" fmla="*/ 125 w 223"/>
                <a:gd name="T41" fmla="*/ 180 h 381"/>
                <a:gd name="T42" fmla="*/ 99 w 223"/>
                <a:gd name="T43" fmla="*/ 134 h 381"/>
                <a:gd name="T44" fmla="*/ 99 w 223"/>
                <a:gd name="T45" fmla="*/ 211 h 381"/>
                <a:gd name="T46" fmla="*/ 83 w 223"/>
                <a:gd name="T47" fmla="*/ 261 h 381"/>
                <a:gd name="T48" fmla="*/ 83 w 223"/>
                <a:gd name="T49" fmla="*/ 151 h 381"/>
                <a:gd name="T50" fmla="*/ 73 w 223"/>
                <a:gd name="T51" fmla="*/ 108 h 381"/>
                <a:gd name="T52" fmla="*/ 31 w 223"/>
                <a:gd name="T53" fmla="*/ 249 h 381"/>
                <a:gd name="T54" fmla="*/ 0 w 223"/>
                <a:gd name="T55" fmla="*/ 283 h 381"/>
                <a:gd name="T56" fmla="*/ 20 w 223"/>
                <a:gd name="T57" fmla="*/ 246 h 381"/>
                <a:gd name="T58" fmla="*/ 53 w 223"/>
                <a:gd name="T59" fmla="*/ 93 h 381"/>
                <a:gd name="T60" fmla="*/ 70 w 223"/>
                <a:gd name="T61" fmla="*/ 72 h 381"/>
                <a:gd name="T62" fmla="*/ 115 w 223"/>
                <a:gd name="T63" fmla="*/ 42 h 381"/>
                <a:gd name="T64" fmla="*/ 122 w 223"/>
                <a:gd name="T65" fmla="*/ 32 h 381"/>
                <a:gd name="T66" fmla="*/ 125 w 223"/>
                <a:gd name="T67" fmla="*/ 56 h 381"/>
                <a:gd name="T68" fmla="*/ 136 w 223"/>
                <a:gd name="T69" fmla="*/ 85 h 381"/>
                <a:gd name="T70" fmla="*/ 145 w 223"/>
                <a:gd name="T71" fmla="*/ 47 h 381"/>
                <a:gd name="T72" fmla="*/ 171 w 223"/>
                <a:gd name="T73" fmla="*/ 15 h 381"/>
                <a:gd name="T74" fmla="*/ 169 w 223"/>
                <a:gd name="T75" fmla="*/ 32 h 381"/>
                <a:gd name="T76" fmla="*/ 208 w 223"/>
                <a:gd name="T77" fmla="*/ 0 h 381"/>
                <a:gd name="T78" fmla="*/ 205 w 223"/>
                <a:gd name="T79" fmla="*/ 8 h 381"/>
                <a:gd name="T80" fmla="*/ 205 w 223"/>
                <a:gd name="T81" fmla="*/ 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3" h="381">
                  <a:moveTo>
                    <a:pt x="205" y="8"/>
                  </a:moveTo>
                  <a:lnTo>
                    <a:pt x="205" y="8"/>
                  </a:lnTo>
                  <a:lnTo>
                    <a:pt x="188" y="29"/>
                  </a:lnTo>
                  <a:lnTo>
                    <a:pt x="181" y="52"/>
                  </a:lnTo>
                  <a:lnTo>
                    <a:pt x="175" y="41"/>
                  </a:lnTo>
                  <a:lnTo>
                    <a:pt x="169" y="70"/>
                  </a:lnTo>
                  <a:lnTo>
                    <a:pt x="165" y="103"/>
                  </a:lnTo>
                  <a:lnTo>
                    <a:pt x="151" y="67"/>
                  </a:lnTo>
                  <a:lnTo>
                    <a:pt x="143" y="93"/>
                  </a:lnTo>
                  <a:lnTo>
                    <a:pt x="151" y="151"/>
                  </a:lnTo>
                  <a:lnTo>
                    <a:pt x="169" y="201"/>
                  </a:lnTo>
                  <a:lnTo>
                    <a:pt x="171" y="146"/>
                  </a:lnTo>
                  <a:lnTo>
                    <a:pt x="188" y="95"/>
                  </a:lnTo>
                  <a:lnTo>
                    <a:pt x="185" y="158"/>
                  </a:lnTo>
                  <a:lnTo>
                    <a:pt x="205" y="288"/>
                  </a:lnTo>
                  <a:lnTo>
                    <a:pt x="222" y="380"/>
                  </a:lnTo>
                  <a:lnTo>
                    <a:pt x="182" y="285"/>
                  </a:lnTo>
                  <a:lnTo>
                    <a:pt x="148" y="178"/>
                  </a:lnTo>
                  <a:lnTo>
                    <a:pt x="131" y="116"/>
                  </a:lnTo>
                  <a:lnTo>
                    <a:pt x="131" y="275"/>
                  </a:lnTo>
                  <a:lnTo>
                    <a:pt x="125" y="180"/>
                  </a:lnTo>
                  <a:lnTo>
                    <a:pt x="99" y="134"/>
                  </a:lnTo>
                  <a:lnTo>
                    <a:pt x="99" y="211"/>
                  </a:lnTo>
                  <a:lnTo>
                    <a:pt x="83" y="261"/>
                  </a:lnTo>
                  <a:lnTo>
                    <a:pt x="83" y="151"/>
                  </a:lnTo>
                  <a:lnTo>
                    <a:pt x="73" y="108"/>
                  </a:lnTo>
                  <a:lnTo>
                    <a:pt x="31" y="249"/>
                  </a:lnTo>
                  <a:lnTo>
                    <a:pt x="0" y="283"/>
                  </a:lnTo>
                  <a:lnTo>
                    <a:pt x="20" y="246"/>
                  </a:lnTo>
                  <a:lnTo>
                    <a:pt x="53" y="93"/>
                  </a:lnTo>
                  <a:lnTo>
                    <a:pt x="70" y="72"/>
                  </a:lnTo>
                  <a:lnTo>
                    <a:pt x="115" y="42"/>
                  </a:lnTo>
                  <a:lnTo>
                    <a:pt x="122" y="32"/>
                  </a:lnTo>
                  <a:lnTo>
                    <a:pt x="125" y="56"/>
                  </a:lnTo>
                  <a:lnTo>
                    <a:pt x="136" y="85"/>
                  </a:lnTo>
                  <a:lnTo>
                    <a:pt x="145" y="47"/>
                  </a:lnTo>
                  <a:lnTo>
                    <a:pt x="171" y="15"/>
                  </a:lnTo>
                  <a:lnTo>
                    <a:pt x="169" y="32"/>
                  </a:lnTo>
                  <a:lnTo>
                    <a:pt x="208" y="0"/>
                  </a:lnTo>
                  <a:lnTo>
                    <a:pt x="205" y="8"/>
                  </a:lnTo>
                  <a:lnTo>
                    <a:pt x="205"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2" name="Freeform 1070"/>
            <p:cNvSpPr>
              <a:spLocks/>
            </p:cNvSpPr>
            <p:nvPr/>
          </p:nvSpPr>
          <p:spPr bwMode="auto">
            <a:xfrm>
              <a:off x="4200" y="3139"/>
              <a:ext cx="35" cy="354"/>
            </a:xfrm>
            <a:custGeom>
              <a:avLst/>
              <a:gdLst>
                <a:gd name="T0" fmla="*/ 5 w 35"/>
                <a:gd name="T1" fmla="*/ 10 h 354"/>
                <a:gd name="T2" fmla="*/ 5 w 35"/>
                <a:gd name="T3" fmla="*/ 10 h 354"/>
                <a:gd name="T4" fmla="*/ 19 w 35"/>
                <a:gd name="T5" fmla="*/ 63 h 354"/>
                <a:gd name="T6" fmla="*/ 22 w 35"/>
                <a:gd name="T7" fmla="*/ 120 h 354"/>
                <a:gd name="T8" fmla="*/ 30 w 35"/>
                <a:gd name="T9" fmla="*/ 173 h 354"/>
                <a:gd name="T10" fmla="*/ 26 w 35"/>
                <a:gd name="T11" fmla="*/ 238 h 354"/>
                <a:gd name="T12" fmla="*/ 20 w 35"/>
                <a:gd name="T13" fmla="*/ 281 h 354"/>
                <a:gd name="T14" fmla="*/ 11 w 35"/>
                <a:gd name="T15" fmla="*/ 329 h 354"/>
                <a:gd name="T16" fmla="*/ 0 w 35"/>
                <a:gd name="T17" fmla="*/ 353 h 354"/>
                <a:gd name="T18" fmla="*/ 14 w 35"/>
                <a:gd name="T19" fmla="*/ 336 h 354"/>
                <a:gd name="T20" fmla="*/ 26 w 35"/>
                <a:gd name="T21" fmla="*/ 297 h 354"/>
                <a:gd name="T22" fmla="*/ 34 w 35"/>
                <a:gd name="T23" fmla="*/ 208 h 354"/>
                <a:gd name="T24" fmla="*/ 32 w 35"/>
                <a:gd name="T25" fmla="*/ 149 h 354"/>
                <a:gd name="T26" fmla="*/ 26 w 35"/>
                <a:gd name="T27" fmla="*/ 78 h 354"/>
                <a:gd name="T28" fmla="*/ 19 w 35"/>
                <a:gd name="T29" fmla="*/ 33 h 354"/>
                <a:gd name="T30" fmla="*/ 7 w 35"/>
                <a:gd name="T31" fmla="*/ 0 h 354"/>
                <a:gd name="T32" fmla="*/ 5 w 35"/>
                <a:gd name="T33" fmla="*/ 10 h 354"/>
                <a:gd name="T34" fmla="*/ 5 w 35"/>
                <a:gd name="T35" fmla="*/ 1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54">
                  <a:moveTo>
                    <a:pt x="5" y="10"/>
                  </a:moveTo>
                  <a:lnTo>
                    <a:pt x="5" y="10"/>
                  </a:lnTo>
                  <a:lnTo>
                    <a:pt x="19" y="63"/>
                  </a:lnTo>
                  <a:lnTo>
                    <a:pt x="22" y="120"/>
                  </a:lnTo>
                  <a:lnTo>
                    <a:pt x="30" y="173"/>
                  </a:lnTo>
                  <a:lnTo>
                    <a:pt x="26" y="238"/>
                  </a:lnTo>
                  <a:lnTo>
                    <a:pt x="20" y="281"/>
                  </a:lnTo>
                  <a:lnTo>
                    <a:pt x="11" y="329"/>
                  </a:lnTo>
                  <a:lnTo>
                    <a:pt x="0" y="353"/>
                  </a:lnTo>
                  <a:lnTo>
                    <a:pt x="14" y="336"/>
                  </a:lnTo>
                  <a:lnTo>
                    <a:pt x="26" y="297"/>
                  </a:lnTo>
                  <a:lnTo>
                    <a:pt x="34" y="208"/>
                  </a:lnTo>
                  <a:lnTo>
                    <a:pt x="32" y="149"/>
                  </a:lnTo>
                  <a:lnTo>
                    <a:pt x="26" y="78"/>
                  </a:lnTo>
                  <a:lnTo>
                    <a:pt x="19" y="33"/>
                  </a:lnTo>
                  <a:lnTo>
                    <a:pt x="7" y="0"/>
                  </a:lnTo>
                  <a:lnTo>
                    <a:pt x="5" y="10"/>
                  </a:lnTo>
                  <a:lnTo>
                    <a:pt x="5" y="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3" name="Freeform 1071"/>
            <p:cNvSpPr>
              <a:spLocks/>
            </p:cNvSpPr>
            <p:nvPr/>
          </p:nvSpPr>
          <p:spPr bwMode="auto">
            <a:xfrm>
              <a:off x="3869" y="3468"/>
              <a:ext cx="332" cy="111"/>
            </a:xfrm>
            <a:custGeom>
              <a:avLst/>
              <a:gdLst>
                <a:gd name="T0" fmla="*/ 331 w 332"/>
                <a:gd name="T1" fmla="*/ 24 h 111"/>
                <a:gd name="T2" fmla="*/ 331 w 332"/>
                <a:gd name="T3" fmla="*/ 24 h 111"/>
                <a:gd name="T4" fmla="*/ 294 w 332"/>
                <a:gd name="T5" fmla="*/ 42 h 111"/>
                <a:gd name="T6" fmla="*/ 269 w 332"/>
                <a:gd name="T7" fmla="*/ 48 h 111"/>
                <a:gd name="T8" fmla="*/ 232 w 332"/>
                <a:gd name="T9" fmla="*/ 42 h 111"/>
                <a:gd name="T10" fmla="*/ 173 w 332"/>
                <a:gd name="T11" fmla="*/ 18 h 111"/>
                <a:gd name="T12" fmla="*/ 107 w 332"/>
                <a:gd name="T13" fmla="*/ 0 h 111"/>
                <a:gd name="T14" fmla="*/ 131 w 332"/>
                <a:gd name="T15" fmla="*/ 21 h 111"/>
                <a:gd name="T16" fmla="*/ 193 w 332"/>
                <a:gd name="T17" fmla="*/ 38 h 111"/>
                <a:gd name="T18" fmla="*/ 169 w 332"/>
                <a:gd name="T19" fmla="*/ 88 h 111"/>
                <a:gd name="T20" fmla="*/ 99 w 332"/>
                <a:gd name="T21" fmla="*/ 88 h 111"/>
                <a:gd name="T22" fmla="*/ 0 w 332"/>
                <a:gd name="T23" fmla="*/ 42 h 111"/>
                <a:gd name="T24" fmla="*/ 75 w 332"/>
                <a:gd name="T25" fmla="*/ 97 h 111"/>
                <a:gd name="T26" fmla="*/ 200 w 332"/>
                <a:gd name="T27" fmla="*/ 110 h 111"/>
                <a:gd name="T28" fmla="*/ 222 w 332"/>
                <a:gd name="T29" fmla="*/ 76 h 111"/>
                <a:gd name="T30" fmla="*/ 222 w 332"/>
                <a:gd name="T31" fmla="*/ 54 h 111"/>
                <a:gd name="T32" fmla="*/ 276 w 332"/>
                <a:gd name="T33" fmla="*/ 54 h 111"/>
                <a:gd name="T34" fmla="*/ 323 w 332"/>
                <a:gd name="T35" fmla="*/ 32 h 111"/>
                <a:gd name="T36" fmla="*/ 331 w 332"/>
                <a:gd name="T37" fmla="*/ 24 h 111"/>
                <a:gd name="T38" fmla="*/ 331 w 332"/>
                <a:gd name="T3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2" h="111">
                  <a:moveTo>
                    <a:pt x="331" y="24"/>
                  </a:moveTo>
                  <a:lnTo>
                    <a:pt x="331" y="24"/>
                  </a:lnTo>
                  <a:lnTo>
                    <a:pt x="294" y="42"/>
                  </a:lnTo>
                  <a:lnTo>
                    <a:pt x="269" y="48"/>
                  </a:lnTo>
                  <a:lnTo>
                    <a:pt x="232" y="42"/>
                  </a:lnTo>
                  <a:lnTo>
                    <a:pt x="173" y="18"/>
                  </a:lnTo>
                  <a:lnTo>
                    <a:pt x="107" y="0"/>
                  </a:lnTo>
                  <a:lnTo>
                    <a:pt x="131" y="21"/>
                  </a:lnTo>
                  <a:lnTo>
                    <a:pt x="193" y="38"/>
                  </a:lnTo>
                  <a:lnTo>
                    <a:pt x="169" y="88"/>
                  </a:lnTo>
                  <a:lnTo>
                    <a:pt x="99" y="88"/>
                  </a:lnTo>
                  <a:lnTo>
                    <a:pt x="0" y="42"/>
                  </a:lnTo>
                  <a:lnTo>
                    <a:pt x="75" y="97"/>
                  </a:lnTo>
                  <a:lnTo>
                    <a:pt x="200" y="110"/>
                  </a:lnTo>
                  <a:lnTo>
                    <a:pt x="222" y="76"/>
                  </a:lnTo>
                  <a:lnTo>
                    <a:pt x="222" y="54"/>
                  </a:lnTo>
                  <a:lnTo>
                    <a:pt x="276" y="54"/>
                  </a:lnTo>
                  <a:lnTo>
                    <a:pt x="323" y="32"/>
                  </a:lnTo>
                  <a:lnTo>
                    <a:pt x="331" y="24"/>
                  </a:lnTo>
                  <a:lnTo>
                    <a:pt x="331"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4" name="Freeform 1072"/>
            <p:cNvSpPr>
              <a:spLocks/>
            </p:cNvSpPr>
            <p:nvPr/>
          </p:nvSpPr>
          <p:spPr bwMode="auto">
            <a:xfrm>
              <a:off x="3117" y="3506"/>
              <a:ext cx="818" cy="1338"/>
            </a:xfrm>
            <a:custGeom>
              <a:avLst/>
              <a:gdLst>
                <a:gd name="T0" fmla="*/ 410 w 818"/>
                <a:gd name="T1" fmla="*/ 0 h 1338"/>
                <a:gd name="T2" fmla="*/ 358 w 818"/>
                <a:gd name="T3" fmla="*/ 125 h 1338"/>
                <a:gd name="T4" fmla="*/ 362 w 818"/>
                <a:gd name="T5" fmla="*/ 564 h 1338"/>
                <a:gd name="T6" fmla="*/ 343 w 818"/>
                <a:gd name="T7" fmla="*/ 172 h 1338"/>
                <a:gd name="T8" fmla="*/ 365 w 818"/>
                <a:gd name="T9" fmla="*/ 20 h 1338"/>
                <a:gd name="T10" fmla="*/ 304 w 818"/>
                <a:gd name="T11" fmla="*/ 59 h 1338"/>
                <a:gd name="T12" fmla="*/ 285 w 818"/>
                <a:gd name="T13" fmla="*/ 92 h 1338"/>
                <a:gd name="T14" fmla="*/ 169 w 818"/>
                <a:gd name="T15" fmla="*/ 149 h 1338"/>
                <a:gd name="T16" fmla="*/ 24 w 818"/>
                <a:gd name="T17" fmla="*/ 306 h 1338"/>
                <a:gd name="T18" fmla="*/ 32 w 818"/>
                <a:gd name="T19" fmla="*/ 500 h 1338"/>
                <a:gd name="T20" fmla="*/ 154 w 818"/>
                <a:gd name="T21" fmla="*/ 917 h 1338"/>
                <a:gd name="T22" fmla="*/ 55 w 818"/>
                <a:gd name="T23" fmla="*/ 931 h 1338"/>
                <a:gd name="T24" fmla="*/ 66 w 818"/>
                <a:gd name="T25" fmla="*/ 1018 h 1338"/>
                <a:gd name="T26" fmla="*/ 100 w 818"/>
                <a:gd name="T27" fmla="*/ 1136 h 1338"/>
                <a:gd name="T28" fmla="*/ 279 w 818"/>
                <a:gd name="T29" fmla="*/ 1122 h 1338"/>
                <a:gd name="T30" fmla="*/ 520 w 818"/>
                <a:gd name="T31" fmla="*/ 1143 h 1338"/>
                <a:gd name="T32" fmla="*/ 528 w 818"/>
                <a:gd name="T33" fmla="*/ 1007 h 1338"/>
                <a:gd name="T34" fmla="*/ 533 w 818"/>
                <a:gd name="T35" fmla="*/ 1021 h 1338"/>
                <a:gd name="T36" fmla="*/ 589 w 818"/>
                <a:gd name="T37" fmla="*/ 1088 h 1338"/>
                <a:gd name="T38" fmla="*/ 599 w 818"/>
                <a:gd name="T39" fmla="*/ 955 h 1338"/>
                <a:gd name="T40" fmla="*/ 609 w 818"/>
                <a:gd name="T41" fmla="*/ 960 h 1338"/>
                <a:gd name="T42" fmla="*/ 609 w 818"/>
                <a:gd name="T43" fmla="*/ 1055 h 1338"/>
                <a:gd name="T44" fmla="*/ 799 w 818"/>
                <a:gd name="T45" fmla="*/ 902 h 1338"/>
                <a:gd name="T46" fmla="*/ 639 w 818"/>
                <a:gd name="T47" fmla="*/ 1088 h 1338"/>
                <a:gd name="T48" fmla="*/ 775 w 818"/>
                <a:gd name="T49" fmla="*/ 1070 h 1338"/>
                <a:gd name="T50" fmla="*/ 810 w 818"/>
                <a:gd name="T51" fmla="*/ 994 h 1338"/>
                <a:gd name="T52" fmla="*/ 817 w 818"/>
                <a:gd name="T53" fmla="*/ 979 h 1338"/>
                <a:gd name="T54" fmla="*/ 790 w 818"/>
                <a:gd name="T55" fmla="*/ 1070 h 1338"/>
                <a:gd name="T56" fmla="*/ 652 w 818"/>
                <a:gd name="T57" fmla="*/ 1114 h 1338"/>
                <a:gd name="T58" fmla="*/ 546 w 818"/>
                <a:gd name="T59" fmla="*/ 1189 h 1338"/>
                <a:gd name="T60" fmla="*/ 395 w 818"/>
                <a:gd name="T61" fmla="*/ 1337 h 1338"/>
                <a:gd name="T62" fmla="*/ 249 w 818"/>
                <a:gd name="T63" fmla="*/ 1261 h 1338"/>
                <a:gd name="T64" fmla="*/ 20 w 818"/>
                <a:gd name="T65" fmla="*/ 1040 h 1338"/>
                <a:gd name="T66" fmla="*/ 17 w 818"/>
                <a:gd name="T67" fmla="*/ 806 h 1338"/>
                <a:gd name="T68" fmla="*/ 13 w 818"/>
                <a:gd name="T69" fmla="*/ 482 h 1338"/>
                <a:gd name="T70" fmla="*/ 0 w 818"/>
                <a:gd name="T71" fmla="*/ 272 h 1338"/>
                <a:gd name="T72" fmla="*/ 74 w 818"/>
                <a:gd name="T73" fmla="*/ 167 h 1338"/>
                <a:gd name="T74" fmla="*/ 149 w 818"/>
                <a:gd name="T75" fmla="*/ 106 h 1338"/>
                <a:gd name="T76" fmla="*/ 345 w 818"/>
                <a:gd name="T77" fmla="*/ 0 h 1338"/>
                <a:gd name="T78" fmla="*/ 410 w 818"/>
                <a:gd name="T79"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8" h="1338">
                  <a:moveTo>
                    <a:pt x="410" y="0"/>
                  </a:moveTo>
                  <a:lnTo>
                    <a:pt x="410" y="0"/>
                  </a:lnTo>
                  <a:lnTo>
                    <a:pt x="377" y="34"/>
                  </a:lnTo>
                  <a:lnTo>
                    <a:pt x="358" y="125"/>
                  </a:lnTo>
                  <a:lnTo>
                    <a:pt x="389" y="272"/>
                  </a:lnTo>
                  <a:lnTo>
                    <a:pt x="362" y="564"/>
                  </a:lnTo>
                  <a:lnTo>
                    <a:pt x="358" y="293"/>
                  </a:lnTo>
                  <a:lnTo>
                    <a:pt x="343" y="172"/>
                  </a:lnTo>
                  <a:lnTo>
                    <a:pt x="343" y="59"/>
                  </a:lnTo>
                  <a:lnTo>
                    <a:pt x="365" y="20"/>
                  </a:lnTo>
                  <a:lnTo>
                    <a:pt x="343" y="20"/>
                  </a:lnTo>
                  <a:lnTo>
                    <a:pt x="304" y="59"/>
                  </a:lnTo>
                  <a:lnTo>
                    <a:pt x="323" y="153"/>
                  </a:lnTo>
                  <a:lnTo>
                    <a:pt x="285" y="92"/>
                  </a:lnTo>
                  <a:lnTo>
                    <a:pt x="225" y="68"/>
                  </a:lnTo>
                  <a:lnTo>
                    <a:pt x="169" y="149"/>
                  </a:lnTo>
                  <a:lnTo>
                    <a:pt x="40" y="248"/>
                  </a:lnTo>
                  <a:lnTo>
                    <a:pt x="24" y="306"/>
                  </a:lnTo>
                  <a:lnTo>
                    <a:pt x="55" y="549"/>
                  </a:lnTo>
                  <a:lnTo>
                    <a:pt x="32" y="500"/>
                  </a:lnTo>
                  <a:lnTo>
                    <a:pt x="50" y="645"/>
                  </a:lnTo>
                  <a:lnTo>
                    <a:pt x="154" y="917"/>
                  </a:lnTo>
                  <a:lnTo>
                    <a:pt x="85" y="788"/>
                  </a:lnTo>
                  <a:lnTo>
                    <a:pt x="55" y="931"/>
                  </a:lnTo>
                  <a:lnTo>
                    <a:pt x="93" y="1045"/>
                  </a:lnTo>
                  <a:lnTo>
                    <a:pt x="66" y="1018"/>
                  </a:lnTo>
                  <a:lnTo>
                    <a:pt x="50" y="1037"/>
                  </a:lnTo>
                  <a:lnTo>
                    <a:pt x="100" y="1136"/>
                  </a:lnTo>
                  <a:lnTo>
                    <a:pt x="183" y="1184"/>
                  </a:lnTo>
                  <a:lnTo>
                    <a:pt x="279" y="1122"/>
                  </a:lnTo>
                  <a:lnTo>
                    <a:pt x="315" y="1170"/>
                  </a:lnTo>
                  <a:lnTo>
                    <a:pt x="520" y="1143"/>
                  </a:lnTo>
                  <a:lnTo>
                    <a:pt x="520" y="1075"/>
                  </a:lnTo>
                  <a:lnTo>
                    <a:pt x="528" y="1007"/>
                  </a:lnTo>
                  <a:lnTo>
                    <a:pt x="581" y="909"/>
                  </a:lnTo>
                  <a:lnTo>
                    <a:pt x="533" y="1021"/>
                  </a:lnTo>
                  <a:lnTo>
                    <a:pt x="533" y="1060"/>
                  </a:lnTo>
                  <a:lnTo>
                    <a:pt x="589" y="1088"/>
                  </a:lnTo>
                  <a:lnTo>
                    <a:pt x="571" y="1032"/>
                  </a:lnTo>
                  <a:lnTo>
                    <a:pt x="599" y="955"/>
                  </a:lnTo>
                  <a:lnTo>
                    <a:pt x="639" y="921"/>
                  </a:lnTo>
                  <a:lnTo>
                    <a:pt x="609" y="960"/>
                  </a:lnTo>
                  <a:lnTo>
                    <a:pt x="589" y="1032"/>
                  </a:lnTo>
                  <a:lnTo>
                    <a:pt x="609" y="1055"/>
                  </a:lnTo>
                  <a:lnTo>
                    <a:pt x="652" y="1055"/>
                  </a:lnTo>
                  <a:lnTo>
                    <a:pt x="799" y="902"/>
                  </a:lnTo>
                  <a:lnTo>
                    <a:pt x="810" y="902"/>
                  </a:lnTo>
                  <a:lnTo>
                    <a:pt x="639" y="1088"/>
                  </a:lnTo>
                  <a:lnTo>
                    <a:pt x="700" y="1088"/>
                  </a:lnTo>
                  <a:lnTo>
                    <a:pt x="775" y="1070"/>
                  </a:lnTo>
                  <a:lnTo>
                    <a:pt x="800" y="1037"/>
                  </a:lnTo>
                  <a:lnTo>
                    <a:pt x="810" y="994"/>
                  </a:lnTo>
                  <a:lnTo>
                    <a:pt x="810" y="931"/>
                  </a:lnTo>
                  <a:lnTo>
                    <a:pt x="817" y="979"/>
                  </a:lnTo>
                  <a:lnTo>
                    <a:pt x="810" y="1027"/>
                  </a:lnTo>
                  <a:lnTo>
                    <a:pt x="790" y="1070"/>
                  </a:lnTo>
                  <a:lnTo>
                    <a:pt x="760" y="1088"/>
                  </a:lnTo>
                  <a:lnTo>
                    <a:pt x="652" y="1114"/>
                  </a:lnTo>
                  <a:lnTo>
                    <a:pt x="598" y="1146"/>
                  </a:lnTo>
                  <a:lnTo>
                    <a:pt x="546" y="1189"/>
                  </a:lnTo>
                  <a:lnTo>
                    <a:pt x="408" y="1337"/>
                  </a:lnTo>
                  <a:lnTo>
                    <a:pt x="395" y="1337"/>
                  </a:lnTo>
                  <a:lnTo>
                    <a:pt x="507" y="1222"/>
                  </a:lnTo>
                  <a:lnTo>
                    <a:pt x="249" y="1261"/>
                  </a:lnTo>
                  <a:lnTo>
                    <a:pt x="131" y="1236"/>
                  </a:lnTo>
                  <a:lnTo>
                    <a:pt x="20" y="1040"/>
                  </a:lnTo>
                  <a:lnTo>
                    <a:pt x="27" y="888"/>
                  </a:lnTo>
                  <a:lnTo>
                    <a:pt x="17" y="806"/>
                  </a:lnTo>
                  <a:lnTo>
                    <a:pt x="24" y="640"/>
                  </a:lnTo>
                  <a:lnTo>
                    <a:pt x="13" y="482"/>
                  </a:lnTo>
                  <a:lnTo>
                    <a:pt x="13" y="421"/>
                  </a:lnTo>
                  <a:lnTo>
                    <a:pt x="0" y="272"/>
                  </a:lnTo>
                  <a:lnTo>
                    <a:pt x="13" y="234"/>
                  </a:lnTo>
                  <a:lnTo>
                    <a:pt x="74" y="167"/>
                  </a:lnTo>
                  <a:lnTo>
                    <a:pt x="93" y="139"/>
                  </a:lnTo>
                  <a:lnTo>
                    <a:pt x="149" y="106"/>
                  </a:lnTo>
                  <a:lnTo>
                    <a:pt x="218" y="44"/>
                  </a:lnTo>
                  <a:lnTo>
                    <a:pt x="345" y="0"/>
                  </a:lnTo>
                  <a:lnTo>
                    <a:pt x="410" y="0"/>
                  </a:lnTo>
                  <a:lnTo>
                    <a:pt x="41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5" name="Freeform 1073"/>
            <p:cNvSpPr>
              <a:spLocks/>
            </p:cNvSpPr>
            <p:nvPr/>
          </p:nvSpPr>
          <p:spPr bwMode="auto">
            <a:xfrm>
              <a:off x="3232" y="3740"/>
              <a:ext cx="603" cy="794"/>
            </a:xfrm>
            <a:custGeom>
              <a:avLst/>
              <a:gdLst>
                <a:gd name="T0" fmla="*/ 42 w 603"/>
                <a:gd name="T1" fmla="*/ 0 h 794"/>
                <a:gd name="T2" fmla="*/ 42 w 603"/>
                <a:gd name="T3" fmla="*/ 0 h 794"/>
                <a:gd name="T4" fmla="*/ 107 w 603"/>
                <a:gd name="T5" fmla="*/ 115 h 794"/>
                <a:gd name="T6" fmla="*/ 208 w 603"/>
                <a:gd name="T7" fmla="*/ 403 h 794"/>
                <a:gd name="T8" fmla="*/ 214 w 603"/>
                <a:gd name="T9" fmla="*/ 592 h 794"/>
                <a:gd name="T10" fmla="*/ 238 w 603"/>
                <a:gd name="T11" fmla="*/ 658 h 794"/>
                <a:gd name="T12" fmla="*/ 258 w 603"/>
                <a:gd name="T13" fmla="*/ 588 h 794"/>
                <a:gd name="T14" fmla="*/ 247 w 603"/>
                <a:gd name="T15" fmla="*/ 472 h 794"/>
                <a:gd name="T16" fmla="*/ 334 w 603"/>
                <a:gd name="T17" fmla="*/ 683 h 794"/>
                <a:gd name="T18" fmla="*/ 269 w 603"/>
                <a:gd name="T19" fmla="*/ 607 h 794"/>
                <a:gd name="T20" fmla="*/ 243 w 603"/>
                <a:gd name="T21" fmla="*/ 697 h 794"/>
                <a:gd name="T22" fmla="*/ 345 w 603"/>
                <a:gd name="T23" fmla="*/ 703 h 794"/>
                <a:gd name="T24" fmla="*/ 469 w 603"/>
                <a:gd name="T25" fmla="*/ 675 h 794"/>
                <a:gd name="T26" fmla="*/ 508 w 603"/>
                <a:gd name="T27" fmla="*/ 678 h 794"/>
                <a:gd name="T28" fmla="*/ 551 w 603"/>
                <a:gd name="T29" fmla="*/ 649 h 794"/>
                <a:gd name="T30" fmla="*/ 542 w 603"/>
                <a:gd name="T31" fmla="*/ 611 h 794"/>
                <a:gd name="T32" fmla="*/ 558 w 603"/>
                <a:gd name="T33" fmla="*/ 564 h 794"/>
                <a:gd name="T34" fmla="*/ 551 w 603"/>
                <a:gd name="T35" fmla="*/ 607 h 794"/>
                <a:gd name="T36" fmla="*/ 585 w 603"/>
                <a:gd name="T37" fmla="*/ 694 h 794"/>
                <a:gd name="T38" fmla="*/ 587 w 603"/>
                <a:gd name="T39" fmla="*/ 735 h 794"/>
                <a:gd name="T40" fmla="*/ 602 w 603"/>
                <a:gd name="T41" fmla="*/ 766 h 794"/>
                <a:gd name="T42" fmla="*/ 582 w 603"/>
                <a:gd name="T43" fmla="*/ 735 h 794"/>
                <a:gd name="T44" fmla="*/ 568 w 603"/>
                <a:gd name="T45" fmla="*/ 766 h 794"/>
                <a:gd name="T46" fmla="*/ 555 w 603"/>
                <a:gd name="T47" fmla="*/ 716 h 794"/>
                <a:gd name="T48" fmla="*/ 546 w 603"/>
                <a:gd name="T49" fmla="*/ 675 h 794"/>
                <a:gd name="T50" fmla="*/ 517 w 603"/>
                <a:gd name="T51" fmla="*/ 697 h 794"/>
                <a:gd name="T52" fmla="*/ 462 w 603"/>
                <a:gd name="T53" fmla="*/ 694 h 794"/>
                <a:gd name="T54" fmla="*/ 436 w 603"/>
                <a:gd name="T55" fmla="*/ 694 h 794"/>
                <a:gd name="T56" fmla="*/ 338 w 603"/>
                <a:gd name="T57" fmla="*/ 716 h 794"/>
                <a:gd name="T58" fmla="*/ 265 w 603"/>
                <a:gd name="T59" fmla="*/ 716 h 794"/>
                <a:gd name="T60" fmla="*/ 90 w 603"/>
                <a:gd name="T61" fmla="*/ 793 h 794"/>
                <a:gd name="T62" fmla="*/ 159 w 603"/>
                <a:gd name="T63" fmla="*/ 706 h 794"/>
                <a:gd name="T64" fmla="*/ 107 w 603"/>
                <a:gd name="T65" fmla="*/ 716 h 794"/>
                <a:gd name="T66" fmla="*/ 19 w 603"/>
                <a:gd name="T67" fmla="*/ 770 h 794"/>
                <a:gd name="T68" fmla="*/ 99 w 603"/>
                <a:gd name="T69" fmla="*/ 706 h 794"/>
                <a:gd name="T70" fmla="*/ 144 w 603"/>
                <a:gd name="T71" fmla="*/ 683 h 794"/>
                <a:gd name="T72" fmla="*/ 0 w 603"/>
                <a:gd name="T73" fmla="*/ 334 h 794"/>
                <a:gd name="T74" fmla="*/ 152 w 603"/>
                <a:gd name="T75" fmla="*/ 675 h 794"/>
                <a:gd name="T76" fmla="*/ 118 w 603"/>
                <a:gd name="T77" fmla="*/ 444 h 794"/>
                <a:gd name="T78" fmla="*/ 159 w 603"/>
                <a:gd name="T79" fmla="*/ 515 h 794"/>
                <a:gd name="T80" fmla="*/ 110 w 603"/>
                <a:gd name="T81" fmla="*/ 292 h 794"/>
                <a:gd name="T82" fmla="*/ 50 w 603"/>
                <a:gd name="T83" fmla="*/ 111 h 794"/>
                <a:gd name="T84" fmla="*/ 125 w 603"/>
                <a:gd name="T85" fmla="*/ 278 h 794"/>
                <a:gd name="T86" fmla="*/ 125 w 603"/>
                <a:gd name="T87" fmla="*/ 330 h 794"/>
                <a:gd name="T88" fmla="*/ 197 w 603"/>
                <a:gd name="T89" fmla="*/ 498 h 794"/>
                <a:gd name="T90" fmla="*/ 197 w 603"/>
                <a:gd name="T91" fmla="*/ 406 h 794"/>
                <a:gd name="T92" fmla="*/ 90 w 603"/>
                <a:gd name="T93" fmla="*/ 106 h 794"/>
                <a:gd name="T94" fmla="*/ 42 w 603"/>
                <a:gd name="T95" fmla="*/ 0 h 794"/>
                <a:gd name="T96" fmla="*/ 42 w 603"/>
                <a:gd name="T9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794">
                  <a:moveTo>
                    <a:pt x="42" y="0"/>
                  </a:moveTo>
                  <a:lnTo>
                    <a:pt x="42" y="0"/>
                  </a:lnTo>
                  <a:lnTo>
                    <a:pt x="107" y="115"/>
                  </a:lnTo>
                  <a:lnTo>
                    <a:pt x="208" y="403"/>
                  </a:lnTo>
                  <a:lnTo>
                    <a:pt x="214" y="592"/>
                  </a:lnTo>
                  <a:lnTo>
                    <a:pt x="238" y="658"/>
                  </a:lnTo>
                  <a:lnTo>
                    <a:pt x="258" y="588"/>
                  </a:lnTo>
                  <a:lnTo>
                    <a:pt x="247" y="472"/>
                  </a:lnTo>
                  <a:lnTo>
                    <a:pt x="334" y="683"/>
                  </a:lnTo>
                  <a:lnTo>
                    <a:pt x="269" y="607"/>
                  </a:lnTo>
                  <a:lnTo>
                    <a:pt x="243" y="697"/>
                  </a:lnTo>
                  <a:lnTo>
                    <a:pt x="345" y="703"/>
                  </a:lnTo>
                  <a:lnTo>
                    <a:pt x="469" y="675"/>
                  </a:lnTo>
                  <a:lnTo>
                    <a:pt x="508" y="678"/>
                  </a:lnTo>
                  <a:lnTo>
                    <a:pt x="551" y="649"/>
                  </a:lnTo>
                  <a:lnTo>
                    <a:pt x="542" y="611"/>
                  </a:lnTo>
                  <a:lnTo>
                    <a:pt x="558" y="564"/>
                  </a:lnTo>
                  <a:lnTo>
                    <a:pt x="551" y="607"/>
                  </a:lnTo>
                  <a:lnTo>
                    <a:pt x="585" y="694"/>
                  </a:lnTo>
                  <a:lnTo>
                    <a:pt x="587" y="735"/>
                  </a:lnTo>
                  <a:lnTo>
                    <a:pt x="602" y="766"/>
                  </a:lnTo>
                  <a:lnTo>
                    <a:pt x="582" y="735"/>
                  </a:lnTo>
                  <a:lnTo>
                    <a:pt x="568" y="766"/>
                  </a:lnTo>
                  <a:lnTo>
                    <a:pt x="555" y="716"/>
                  </a:lnTo>
                  <a:lnTo>
                    <a:pt x="546" y="675"/>
                  </a:lnTo>
                  <a:lnTo>
                    <a:pt x="517" y="697"/>
                  </a:lnTo>
                  <a:lnTo>
                    <a:pt x="462" y="694"/>
                  </a:lnTo>
                  <a:lnTo>
                    <a:pt x="436" y="694"/>
                  </a:lnTo>
                  <a:lnTo>
                    <a:pt x="338" y="716"/>
                  </a:lnTo>
                  <a:lnTo>
                    <a:pt x="265" y="716"/>
                  </a:lnTo>
                  <a:lnTo>
                    <a:pt x="90" y="793"/>
                  </a:lnTo>
                  <a:lnTo>
                    <a:pt x="159" y="706"/>
                  </a:lnTo>
                  <a:lnTo>
                    <a:pt x="107" y="716"/>
                  </a:lnTo>
                  <a:lnTo>
                    <a:pt x="19" y="770"/>
                  </a:lnTo>
                  <a:lnTo>
                    <a:pt x="99" y="706"/>
                  </a:lnTo>
                  <a:lnTo>
                    <a:pt x="144" y="683"/>
                  </a:lnTo>
                  <a:lnTo>
                    <a:pt x="0" y="334"/>
                  </a:lnTo>
                  <a:lnTo>
                    <a:pt x="152" y="675"/>
                  </a:lnTo>
                  <a:lnTo>
                    <a:pt x="118" y="444"/>
                  </a:lnTo>
                  <a:lnTo>
                    <a:pt x="159" y="515"/>
                  </a:lnTo>
                  <a:lnTo>
                    <a:pt x="110" y="292"/>
                  </a:lnTo>
                  <a:lnTo>
                    <a:pt x="50" y="111"/>
                  </a:lnTo>
                  <a:lnTo>
                    <a:pt x="125" y="278"/>
                  </a:lnTo>
                  <a:lnTo>
                    <a:pt x="125" y="330"/>
                  </a:lnTo>
                  <a:lnTo>
                    <a:pt x="197" y="498"/>
                  </a:lnTo>
                  <a:lnTo>
                    <a:pt x="197" y="406"/>
                  </a:lnTo>
                  <a:lnTo>
                    <a:pt x="90" y="106"/>
                  </a:lnTo>
                  <a:lnTo>
                    <a:pt x="42" y="0"/>
                  </a:lnTo>
                  <a:lnTo>
                    <a:pt x="4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6" name="Freeform 1074"/>
            <p:cNvSpPr>
              <a:spLocks/>
            </p:cNvSpPr>
            <p:nvPr/>
          </p:nvSpPr>
          <p:spPr bwMode="auto">
            <a:xfrm>
              <a:off x="3494" y="3550"/>
              <a:ext cx="84" cy="670"/>
            </a:xfrm>
            <a:custGeom>
              <a:avLst/>
              <a:gdLst>
                <a:gd name="T0" fmla="*/ 56 w 84"/>
                <a:gd name="T1" fmla="*/ 0 h 670"/>
                <a:gd name="T2" fmla="*/ 56 w 84"/>
                <a:gd name="T3" fmla="*/ 0 h 670"/>
                <a:gd name="T4" fmla="*/ 56 w 84"/>
                <a:gd name="T5" fmla="*/ 305 h 670"/>
                <a:gd name="T6" fmla="*/ 0 w 84"/>
                <a:gd name="T7" fmla="*/ 596 h 670"/>
                <a:gd name="T8" fmla="*/ 18 w 84"/>
                <a:gd name="T9" fmla="*/ 669 h 670"/>
                <a:gd name="T10" fmla="*/ 56 w 84"/>
                <a:gd name="T11" fmla="*/ 468 h 670"/>
                <a:gd name="T12" fmla="*/ 83 w 84"/>
                <a:gd name="T13" fmla="*/ 100 h 670"/>
                <a:gd name="T14" fmla="*/ 56 w 84"/>
                <a:gd name="T15" fmla="*/ 0 h 670"/>
                <a:gd name="T16" fmla="*/ 56 w 84"/>
                <a:gd name="T17"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70">
                  <a:moveTo>
                    <a:pt x="56" y="0"/>
                  </a:moveTo>
                  <a:lnTo>
                    <a:pt x="56" y="0"/>
                  </a:lnTo>
                  <a:lnTo>
                    <a:pt x="56" y="305"/>
                  </a:lnTo>
                  <a:lnTo>
                    <a:pt x="0" y="596"/>
                  </a:lnTo>
                  <a:lnTo>
                    <a:pt x="18" y="669"/>
                  </a:lnTo>
                  <a:lnTo>
                    <a:pt x="56" y="468"/>
                  </a:lnTo>
                  <a:lnTo>
                    <a:pt x="83" y="100"/>
                  </a:lnTo>
                  <a:lnTo>
                    <a:pt x="56" y="0"/>
                  </a:lnTo>
                  <a:lnTo>
                    <a:pt x="56"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7" name="Freeform 1075"/>
            <p:cNvSpPr>
              <a:spLocks/>
            </p:cNvSpPr>
            <p:nvPr/>
          </p:nvSpPr>
          <p:spPr bwMode="auto">
            <a:xfrm>
              <a:off x="3787" y="4242"/>
              <a:ext cx="284" cy="177"/>
            </a:xfrm>
            <a:custGeom>
              <a:avLst/>
              <a:gdLst>
                <a:gd name="T0" fmla="*/ 13 w 284"/>
                <a:gd name="T1" fmla="*/ 52 h 177"/>
                <a:gd name="T2" fmla="*/ 13 w 284"/>
                <a:gd name="T3" fmla="*/ 52 h 177"/>
                <a:gd name="T4" fmla="*/ 30 w 284"/>
                <a:gd name="T5" fmla="*/ 38 h 177"/>
                <a:gd name="T6" fmla="*/ 47 w 284"/>
                <a:gd name="T7" fmla="*/ 4 h 177"/>
                <a:gd name="T8" fmla="*/ 71 w 284"/>
                <a:gd name="T9" fmla="*/ 0 h 177"/>
                <a:gd name="T10" fmla="*/ 56 w 284"/>
                <a:gd name="T11" fmla="*/ 13 h 177"/>
                <a:gd name="T12" fmla="*/ 56 w 284"/>
                <a:gd name="T13" fmla="*/ 38 h 177"/>
                <a:gd name="T14" fmla="*/ 181 w 284"/>
                <a:gd name="T15" fmla="*/ 70 h 177"/>
                <a:gd name="T16" fmla="*/ 283 w 284"/>
                <a:gd name="T17" fmla="*/ 176 h 177"/>
                <a:gd name="T18" fmla="*/ 177 w 284"/>
                <a:gd name="T19" fmla="*/ 86 h 177"/>
                <a:gd name="T20" fmla="*/ 56 w 284"/>
                <a:gd name="T21" fmla="*/ 52 h 177"/>
                <a:gd name="T22" fmla="*/ 30 w 284"/>
                <a:gd name="T23" fmla="*/ 52 h 177"/>
                <a:gd name="T24" fmla="*/ 0 w 284"/>
                <a:gd name="T25" fmla="*/ 65 h 177"/>
                <a:gd name="T26" fmla="*/ 13 w 284"/>
                <a:gd name="T27" fmla="*/ 52 h 177"/>
                <a:gd name="T28" fmla="*/ 13 w 284"/>
                <a:gd name="T29" fmla="*/ 5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177">
                  <a:moveTo>
                    <a:pt x="13" y="52"/>
                  </a:moveTo>
                  <a:lnTo>
                    <a:pt x="13" y="52"/>
                  </a:lnTo>
                  <a:lnTo>
                    <a:pt x="30" y="38"/>
                  </a:lnTo>
                  <a:lnTo>
                    <a:pt x="47" y="4"/>
                  </a:lnTo>
                  <a:lnTo>
                    <a:pt x="71" y="0"/>
                  </a:lnTo>
                  <a:lnTo>
                    <a:pt x="56" y="13"/>
                  </a:lnTo>
                  <a:lnTo>
                    <a:pt x="56" y="38"/>
                  </a:lnTo>
                  <a:lnTo>
                    <a:pt x="181" y="70"/>
                  </a:lnTo>
                  <a:lnTo>
                    <a:pt x="283" y="176"/>
                  </a:lnTo>
                  <a:lnTo>
                    <a:pt x="177" y="86"/>
                  </a:lnTo>
                  <a:lnTo>
                    <a:pt x="56" y="52"/>
                  </a:lnTo>
                  <a:lnTo>
                    <a:pt x="30" y="52"/>
                  </a:lnTo>
                  <a:lnTo>
                    <a:pt x="0" y="65"/>
                  </a:lnTo>
                  <a:lnTo>
                    <a:pt x="13" y="52"/>
                  </a:lnTo>
                  <a:lnTo>
                    <a:pt x="13" y="5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8" name="Freeform 1076"/>
            <p:cNvSpPr>
              <a:spLocks/>
            </p:cNvSpPr>
            <p:nvPr/>
          </p:nvSpPr>
          <p:spPr bwMode="auto">
            <a:xfrm>
              <a:off x="3858" y="4361"/>
              <a:ext cx="149" cy="55"/>
            </a:xfrm>
            <a:custGeom>
              <a:avLst/>
              <a:gdLst>
                <a:gd name="T0" fmla="*/ 0 w 149"/>
                <a:gd name="T1" fmla="*/ 0 h 55"/>
                <a:gd name="T2" fmla="*/ 0 w 149"/>
                <a:gd name="T3" fmla="*/ 0 h 55"/>
                <a:gd name="T4" fmla="*/ 84 w 149"/>
                <a:gd name="T5" fmla="*/ 9 h 55"/>
                <a:gd name="T6" fmla="*/ 148 w 149"/>
                <a:gd name="T7" fmla="*/ 54 h 55"/>
                <a:gd name="T8" fmla="*/ 72 w 149"/>
                <a:gd name="T9" fmla="*/ 19 h 55"/>
                <a:gd name="T10" fmla="*/ 0 w 149"/>
                <a:gd name="T11" fmla="*/ 0 h 55"/>
                <a:gd name="T12" fmla="*/ 0 w 14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49" h="55">
                  <a:moveTo>
                    <a:pt x="0" y="0"/>
                  </a:moveTo>
                  <a:lnTo>
                    <a:pt x="0" y="0"/>
                  </a:lnTo>
                  <a:lnTo>
                    <a:pt x="84" y="9"/>
                  </a:lnTo>
                  <a:lnTo>
                    <a:pt x="148" y="54"/>
                  </a:lnTo>
                  <a:lnTo>
                    <a:pt x="72" y="19"/>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49" name="Freeform 1077"/>
            <p:cNvSpPr>
              <a:spLocks/>
            </p:cNvSpPr>
            <p:nvPr/>
          </p:nvSpPr>
          <p:spPr bwMode="auto">
            <a:xfrm>
              <a:off x="3877" y="4242"/>
              <a:ext cx="228" cy="129"/>
            </a:xfrm>
            <a:custGeom>
              <a:avLst/>
              <a:gdLst>
                <a:gd name="T0" fmla="*/ 0 w 228"/>
                <a:gd name="T1" fmla="*/ 0 h 129"/>
                <a:gd name="T2" fmla="*/ 0 w 228"/>
                <a:gd name="T3" fmla="*/ 0 h 129"/>
                <a:gd name="T4" fmla="*/ 68 w 228"/>
                <a:gd name="T5" fmla="*/ 0 h 129"/>
                <a:gd name="T6" fmla="*/ 212 w 228"/>
                <a:gd name="T7" fmla="*/ 100 h 129"/>
                <a:gd name="T8" fmla="*/ 227 w 228"/>
                <a:gd name="T9" fmla="*/ 119 h 129"/>
                <a:gd name="T10" fmla="*/ 217 w 228"/>
                <a:gd name="T11" fmla="*/ 128 h 129"/>
                <a:gd name="T12" fmla="*/ 129 w 228"/>
                <a:gd name="T13" fmla="*/ 105 h 129"/>
                <a:gd name="T14" fmla="*/ 212 w 228"/>
                <a:gd name="T15" fmla="*/ 119 h 129"/>
                <a:gd name="T16" fmla="*/ 210 w 228"/>
                <a:gd name="T17" fmla="*/ 105 h 129"/>
                <a:gd name="T18" fmla="*/ 68 w 228"/>
                <a:gd name="T19" fmla="*/ 4 h 129"/>
                <a:gd name="T20" fmla="*/ 0 w 228"/>
                <a:gd name="T21" fmla="*/ 0 h 129"/>
                <a:gd name="T22" fmla="*/ 0 w 228"/>
                <a:gd name="T2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129">
                  <a:moveTo>
                    <a:pt x="0" y="0"/>
                  </a:moveTo>
                  <a:lnTo>
                    <a:pt x="0" y="0"/>
                  </a:lnTo>
                  <a:lnTo>
                    <a:pt x="68" y="0"/>
                  </a:lnTo>
                  <a:lnTo>
                    <a:pt x="212" y="100"/>
                  </a:lnTo>
                  <a:lnTo>
                    <a:pt x="227" y="119"/>
                  </a:lnTo>
                  <a:lnTo>
                    <a:pt x="217" y="128"/>
                  </a:lnTo>
                  <a:lnTo>
                    <a:pt x="129" y="105"/>
                  </a:lnTo>
                  <a:lnTo>
                    <a:pt x="212" y="119"/>
                  </a:lnTo>
                  <a:lnTo>
                    <a:pt x="210" y="105"/>
                  </a:lnTo>
                  <a:lnTo>
                    <a:pt x="68" y="4"/>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0" name="Freeform 1078"/>
            <p:cNvSpPr>
              <a:spLocks/>
            </p:cNvSpPr>
            <p:nvPr/>
          </p:nvSpPr>
          <p:spPr bwMode="auto">
            <a:xfrm>
              <a:off x="3862" y="4385"/>
              <a:ext cx="81" cy="31"/>
            </a:xfrm>
            <a:custGeom>
              <a:avLst/>
              <a:gdLst>
                <a:gd name="T0" fmla="*/ 0 w 81"/>
                <a:gd name="T1" fmla="*/ 0 h 31"/>
                <a:gd name="T2" fmla="*/ 0 w 81"/>
                <a:gd name="T3" fmla="*/ 0 h 31"/>
                <a:gd name="T4" fmla="*/ 15 w 81"/>
                <a:gd name="T5" fmla="*/ 0 h 31"/>
                <a:gd name="T6" fmla="*/ 15 w 81"/>
                <a:gd name="T7" fmla="*/ 19 h 31"/>
                <a:gd name="T8" fmla="*/ 80 w 81"/>
                <a:gd name="T9" fmla="*/ 19 h 31"/>
                <a:gd name="T10" fmla="*/ 54 w 81"/>
                <a:gd name="T11" fmla="*/ 30 h 31"/>
                <a:gd name="T12" fmla="*/ 0 w 81"/>
                <a:gd name="T13" fmla="*/ 30 h 31"/>
                <a:gd name="T14" fmla="*/ 0 w 81"/>
                <a:gd name="T15" fmla="*/ 0 h 31"/>
                <a:gd name="T16" fmla="*/ 0 w 8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1">
                  <a:moveTo>
                    <a:pt x="0" y="0"/>
                  </a:moveTo>
                  <a:lnTo>
                    <a:pt x="0" y="0"/>
                  </a:lnTo>
                  <a:lnTo>
                    <a:pt x="15" y="0"/>
                  </a:lnTo>
                  <a:lnTo>
                    <a:pt x="15" y="19"/>
                  </a:lnTo>
                  <a:lnTo>
                    <a:pt x="80" y="19"/>
                  </a:lnTo>
                  <a:lnTo>
                    <a:pt x="54" y="30"/>
                  </a:lnTo>
                  <a:lnTo>
                    <a:pt x="0" y="3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1" name="Freeform 1079"/>
            <p:cNvSpPr>
              <a:spLocks/>
            </p:cNvSpPr>
            <p:nvPr/>
          </p:nvSpPr>
          <p:spPr bwMode="auto">
            <a:xfrm>
              <a:off x="3732" y="3536"/>
              <a:ext cx="422" cy="725"/>
            </a:xfrm>
            <a:custGeom>
              <a:avLst/>
              <a:gdLst>
                <a:gd name="T0" fmla="*/ 35 w 422"/>
                <a:gd name="T1" fmla="*/ 90 h 725"/>
                <a:gd name="T2" fmla="*/ 35 w 422"/>
                <a:gd name="T3" fmla="*/ 90 h 725"/>
                <a:gd name="T4" fmla="*/ 130 w 422"/>
                <a:gd name="T5" fmla="*/ 151 h 725"/>
                <a:gd name="T6" fmla="*/ 247 w 422"/>
                <a:gd name="T7" fmla="*/ 200 h 725"/>
                <a:gd name="T8" fmla="*/ 247 w 422"/>
                <a:gd name="T9" fmla="*/ 238 h 725"/>
                <a:gd name="T10" fmla="*/ 270 w 422"/>
                <a:gd name="T11" fmla="*/ 214 h 725"/>
                <a:gd name="T12" fmla="*/ 330 w 422"/>
                <a:gd name="T13" fmla="*/ 214 h 725"/>
                <a:gd name="T14" fmla="*/ 387 w 422"/>
                <a:gd name="T15" fmla="*/ 157 h 725"/>
                <a:gd name="T16" fmla="*/ 349 w 422"/>
                <a:gd name="T17" fmla="*/ 157 h 725"/>
                <a:gd name="T18" fmla="*/ 308 w 422"/>
                <a:gd name="T19" fmla="*/ 170 h 725"/>
                <a:gd name="T20" fmla="*/ 240 w 422"/>
                <a:gd name="T21" fmla="*/ 148 h 725"/>
                <a:gd name="T22" fmla="*/ 134 w 422"/>
                <a:gd name="T23" fmla="*/ 109 h 725"/>
                <a:gd name="T24" fmla="*/ 73 w 422"/>
                <a:gd name="T25" fmla="*/ 90 h 725"/>
                <a:gd name="T26" fmla="*/ 160 w 422"/>
                <a:gd name="T27" fmla="*/ 109 h 725"/>
                <a:gd name="T28" fmla="*/ 300 w 422"/>
                <a:gd name="T29" fmla="*/ 157 h 725"/>
                <a:gd name="T30" fmla="*/ 380 w 422"/>
                <a:gd name="T31" fmla="*/ 132 h 725"/>
                <a:gd name="T32" fmla="*/ 384 w 422"/>
                <a:gd name="T33" fmla="*/ 100 h 725"/>
                <a:gd name="T34" fmla="*/ 312 w 422"/>
                <a:gd name="T35" fmla="*/ 109 h 725"/>
                <a:gd name="T36" fmla="*/ 244 w 422"/>
                <a:gd name="T37" fmla="*/ 100 h 725"/>
                <a:gd name="T38" fmla="*/ 312 w 422"/>
                <a:gd name="T39" fmla="*/ 104 h 725"/>
                <a:gd name="T40" fmla="*/ 387 w 422"/>
                <a:gd name="T41" fmla="*/ 81 h 725"/>
                <a:gd name="T42" fmla="*/ 409 w 422"/>
                <a:gd name="T43" fmla="*/ 47 h 725"/>
                <a:gd name="T44" fmla="*/ 418 w 422"/>
                <a:gd name="T45" fmla="*/ 0 h 725"/>
                <a:gd name="T46" fmla="*/ 421 w 422"/>
                <a:gd name="T47" fmla="*/ 52 h 725"/>
                <a:gd name="T48" fmla="*/ 409 w 422"/>
                <a:gd name="T49" fmla="*/ 90 h 725"/>
                <a:gd name="T50" fmla="*/ 409 w 422"/>
                <a:gd name="T51" fmla="*/ 123 h 725"/>
                <a:gd name="T52" fmla="*/ 394 w 422"/>
                <a:gd name="T53" fmla="*/ 148 h 725"/>
                <a:gd name="T54" fmla="*/ 399 w 422"/>
                <a:gd name="T55" fmla="*/ 166 h 725"/>
                <a:gd name="T56" fmla="*/ 338 w 422"/>
                <a:gd name="T57" fmla="*/ 228 h 725"/>
                <a:gd name="T58" fmla="*/ 274 w 422"/>
                <a:gd name="T59" fmla="*/ 228 h 725"/>
                <a:gd name="T60" fmla="*/ 244 w 422"/>
                <a:gd name="T61" fmla="*/ 276 h 725"/>
                <a:gd name="T62" fmla="*/ 224 w 422"/>
                <a:gd name="T63" fmla="*/ 515 h 725"/>
                <a:gd name="T64" fmla="*/ 263 w 422"/>
                <a:gd name="T65" fmla="*/ 724 h 725"/>
                <a:gd name="T66" fmla="*/ 216 w 422"/>
                <a:gd name="T67" fmla="*/ 519 h 725"/>
                <a:gd name="T68" fmla="*/ 229 w 422"/>
                <a:gd name="T69" fmla="*/ 204 h 725"/>
                <a:gd name="T70" fmla="*/ 111 w 422"/>
                <a:gd name="T71" fmla="*/ 157 h 725"/>
                <a:gd name="T72" fmla="*/ 0 w 422"/>
                <a:gd name="T73" fmla="*/ 76 h 725"/>
                <a:gd name="T74" fmla="*/ 35 w 422"/>
                <a:gd name="T75" fmla="*/ 90 h 725"/>
                <a:gd name="T76" fmla="*/ 35 w 422"/>
                <a:gd name="T77" fmla="*/ 9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2" h="725">
                  <a:moveTo>
                    <a:pt x="35" y="90"/>
                  </a:moveTo>
                  <a:lnTo>
                    <a:pt x="35" y="90"/>
                  </a:lnTo>
                  <a:lnTo>
                    <a:pt x="130" y="151"/>
                  </a:lnTo>
                  <a:lnTo>
                    <a:pt x="247" y="200"/>
                  </a:lnTo>
                  <a:lnTo>
                    <a:pt x="247" y="238"/>
                  </a:lnTo>
                  <a:lnTo>
                    <a:pt x="270" y="214"/>
                  </a:lnTo>
                  <a:lnTo>
                    <a:pt x="330" y="214"/>
                  </a:lnTo>
                  <a:lnTo>
                    <a:pt x="387" y="157"/>
                  </a:lnTo>
                  <a:lnTo>
                    <a:pt x="349" y="157"/>
                  </a:lnTo>
                  <a:lnTo>
                    <a:pt x="308" y="170"/>
                  </a:lnTo>
                  <a:lnTo>
                    <a:pt x="240" y="148"/>
                  </a:lnTo>
                  <a:lnTo>
                    <a:pt x="134" y="109"/>
                  </a:lnTo>
                  <a:lnTo>
                    <a:pt x="73" y="90"/>
                  </a:lnTo>
                  <a:lnTo>
                    <a:pt x="160" y="109"/>
                  </a:lnTo>
                  <a:lnTo>
                    <a:pt x="300" y="157"/>
                  </a:lnTo>
                  <a:lnTo>
                    <a:pt x="380" y="132"/>
                  </a:lnTo>
                  <a:lnTo>
                    <a:pt x="384" y="100"/>
                  </a:lnTo>
                  <a:lnTo>
                    <a:pt x="312" y="109"/>
                  </a:lnTo>
                  <a:lnTo>
                    <a:pt x="244" y="100"/>
                  </a:lnTo>
                  <a:lnTo>
                    <a:pt x="312" y="104"/>
                  </a:lnTo>
                  <a:lnTo>
                    <a:pt x="387" y="81"/>
                  </a:lnTo>
                  <a:lnTo>
                    <a:pt x="409" y="47"/>
                  </a:lnTo>
                  <a:lnTo>
                    <a:pt x="418" y="0"/>
                  </a:lnTo>
                  <a:lnTo>
                    <a:pt x="421" y="52"/>
                  </a:lnTo>
                  <a:lnTo>
                    <a:pt x="409" y="90"/>
                  </a:lnTo>
                  <a:lnTo>
                    <a:pt x="409" y="123"/>
                  </a:lnTo>
                  <a:lnTo>
                    <a:pt x="394" y="148"/>
                  </a:lnTo>
                  <a:lnTo>
                    <a:pt x="399" y="166"/>
                  </a:lnTo>
                  <a:lnTo>
                    <a:pt x="338" y="228"/>
                  </a:lnTo>
                  <a:lnTo>
                    <a:pt x="274" y="228"/>
                  </a:lnTo>
                  <a:lnTo>
                    <a:pt x="244" y="276"/>
                  </a:lnTo>
                  <a:lnTo>
                    <a:pt x="224" y="515"/>
                  </a:lnTo>
                  <a:lnTo>
                    <a:pt x="263" y="724"/>
                  </a:lnTo>
                  <a:lnTo>
                    <a:pt x="216" y="519"/>
                  </a:lnTo>
                  <a:lnTo>
                    <a:pt x="229" y="204"/>
                  </a:lnTo>
                  <a:lnTo>
                    <a:pt x="111" y="157"/>
                  </a:lnTo>
                  <a:lnTo>
                    <a:pt x="0" y="76"/>
                  </a:lnTo>
                  <a:lnTo>
                    <a:pt x="35" y="90"/>
                  </a:lnTo>
                  <a:lnTo>
                    <a:pt x="35"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2" name="Freeform 1080"/>
            <p:cNvSpPr>
              <a:spLocks/>
            </p:cNvSpPr>
            <p:nvPr/>
          </p:nvSpPr>
          <p:spPr bwMode="auto">
            <a:xfrm>
              <a:off x="3987" y="3793"/>
              <a:ext cx="140" cy="616"/>
            </a:xfrm>
            <a:custGeom>
              <a:avLst/>
              <a:gdLst>
                <a:gd name="T0" fmla="*/ 0 w 140"/>
                <a:gd name="T1" fmla="*/ 0 h 616"/>
                <a:gd name="T2" fmla="*/ 0 w 140"/>
                <a:gd name="T3" fmla="*/ 0 h 616"/>
                <a:gd name="T4" fmla="*/ 69 w 140"/>
                <a:gd name="T5" fmla="*/ 277 h 616"/>
                <a:gd name="T6" fmla="*/ 136 w 140"/>
                <a:gd name="T7" fmla="*/ 439 h 616"/>
                <a:gd name="T8" fmla="*/ 139 w 140"/>
                <a:gd name="T9" fmla="*/ 615 h 616"/>
                <a:gd name="T10" fmla="*/ 86 w 140"/>
                <a:gd name="T11" fmla="*/ 350 h 616"/>
                <a:gd name="T12" fmla="*/ 53 w 140"/>
                <a:gd name="T13" fmla="*/ 258 h 616"/>
                <a:gd name="T14" fmla="*/ 8 w 140"/>
                <a:gd name="T15" fmla="*/ 101 h 616"/>
                <a:gd name="T16" fmla="*/ 0 w 140"/>
                <a:gd name="T17" fmla="*/ 0 h 616"/>
                <a:gd name="T18" fmla="*/ 0 w 140"/>
                <a:gd name="T19"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616">
                  <a:moveTo>
                    <a:pt x="0" y="0"/>
                  </a:moveTo>
                  <a:lnTo>
                    <a:pt x="0" y="0"/>
                  </a:lnTo>
                  <a:lnTo>
                    <a:pt x="69" y="277"/>
                  </a:lnTo>
                  <a:lnTo>
                    <a:pt x="136" y="439"/>
                  </a:lnTo>
                  <a:lnTo>
                    <a:pt x="139" y="615"/>
                  </a:lnTo>
                  <a:lnTo>
                    <a:pt x="86" y="350"/>
                  </a:lnTo>
                  <a:lnTo>
                    <a:pt x="53" y="258"/>
                  </a:lnTo>
                  <a:lnTo>
                    <a:pt x="8" y="101"/>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3" name="Freeform 1081"/>
            <p:cNvSpPr>
              <a:spLocks/>
            </p:cNvSpPr>
            <p:nvPr/>
          </p:nvSpPr>
          <p:spPr bwMode="auto">
            <a:xfrm>
              <a:off x="4185" y="3516"/>
              <a:ext cx="202" cy="63"/>
            </a:xfrm>
            <a:custGeom>
              <a:avLst/>
              <a:gdLst>
                <a:gd name="T0" fmla="*/ 0 w 202"/>
                <a:gd name="T1" fmla="*/ 0 h 63"/>
                <a:gd name="T2" fmla="*/ 0 w 202"/>
                <a:gd name="T3" fmla="*/ 0 h 63"/>
                <a:gd name="T4" fmla="*/ 91 w 202"/>
                <a:gd name="T5" fmla="*/ 20 h 63"/>
                <a:gd name="T6" fmla="*/ 201 w 202"/>
                <a:gd name="T7" fmla="*/ 62 h 63"/>
                <a:gd name="T8" fmla="*/ 143 w 202"/>
                <a:gd name="T9" fmla="*/ 49 h 63"/>
                <a:gd name="T10" fmla="*/ 83 w 202"/>
                <a:gd name="T11" fmla="*/ 38 h 63"/>
                <a:gd name="T12" fmla="*/ 49 w 202"/>
                <a:gd name="T13" fmla="*/ 20 h 63"/>
                <a:gd name="T14" fmla="*/ 0 w 202"/>
                <a:gd name="T15" fmla="*/ 0 h 63"/>
                <a:gd name="T16" fmla="*/ 0 w 202"/>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63">
                  <a:moveTo>
                    <a:pt x="0" y="0"/>
                  </a:moveTo>
                  <a:lnTo>
                    <a:pt x="0" y="0"/>
                  </a:lnTo>
                  <a:lnTo>
                    <a:pt x="91" y="20"/>
                  </a:lnTo>
                  <a:lnTo>
                    <a:pt x="201" y="62"/>
                  </a:lnTo>
                  <a:lnTo>
                    <a:pt x="143" y="49"/>
                  </a:lnTo>
                  <a:lnTo>
                    <a:pt x="83" y="38"/>
                  </a:lnTo>
                  <a:lnTo>
                    <a:pt x="49" y="2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4" name="Freeform 1082"/>
            <p:cNvSpPr>
              <a:spLocks/>
            </p:cNvSpPr>
            <p:nvPr/>
          </p:nvSpPr>
          <p:spPr bwMode="auto">
            <a:xfrm>
              <a:off x="4389" y="3593"/>
              <a:ext cx="133" cy="823"/>
            </a:xfrm>
            <a:custGeom>
              <a:avLst/>
              <a:gdLst>
                <a:gd name="T0" fmla="*/ 0 w 133"/>
                <a:gd name="T1" fmla="*/ 0 h 823"/>
                <a:gd name="T2" fmla="*/ 0 w 133"/>
                <a:gd name="T3" fmla="*/ 0 h 823"/>
                <a:gd name="T4" fmla="*/ 37 w 133"/>
                <a:gd name="T5" fmla="*/ 161 h 823"/>
                <a:gd name="T6" fmla="*/ 37 w 133"/>
                <a:gd name="T7" fmla="*/ 253 h 823"/>
                <a:gd name="T8" fmla="*/ 94 w 133"/>
                <a:gd name="T9" fmla="*/ 490 h 823"/>
                <a:gd name="T10" fmla="*/ 132 w 133"/>
                <a:gd name="T11" fmla="*/ 744 h 823"/>
                <a:gd name="T12" fmla="*/ 125 w 133"/>
                <a:gd name="T13" fmla="*/ 822 h 823"/>
                <a:gd name="T14" fmla="*/ 121 w 133"/>
                <a:gd name="T15" fmla="*/ 726 h 823"/>
                <a:gd name="T16" fmla="*/ 87 w 133"/>
                <a:gd name="T17" fmla="*/ 545 h 823"/>
                <a:gd name="T18" fmla="*/ 41 w 133"/>
                <a:gd name="T19" fmla="*/ 395 h 823"/>
                <a:gd name="T20" fmla="*/ 23 w 133"/>
                <a:gd name="T21" fmla="*/ 243 h 823"/>
                <a:gd name="T22" fmla="*/ 5 w 133"/>
                <a:gd name="T23" fmla="*/ 43 h 823"/>
                <a:gd name="T24" fmla="*/ 0 w 133"/>
                <a:gd name="T25" fmla="*/ 0 h 823"/>
                <a:gd name="T26" fmla="*/ 0 w 133"/>
                <a:gd name="T27" fmla="*/ 0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823">
                  <a:moveTo>
                    <a:pt x="0" y="0"/>
                  </a:moveTo>
                  <a:lnTo>
                    <a:pt x="0" y="0"/>
                  </a:lnTo>
                  <a:lnTo>
                    <a:pt x="37" y="161"/>
                  </a:lnTo>
                  <a:lnTo>
                    <a:pt x="37" y="253"/>
                  </a:lnTo>
                  <a:lnTo>
                    <a:pt x="94" y="490"/>
                  </a:lnTo>
                  <a:lnTo>
                    <a:pt x="132" y="744"/>
                  </a:lnTo>
                  <a:lnTo>
                    <a:pt x="125" y="822"/>
                  </a:lnTo>
                  <a:lnTo>
                    <a:pt x="121" y="726"/>
                  </a:lnTo>
                  <a:lnTo>
                    <a:pt x="87" y="545"/>
                  </a:lnTo>
                  <a:lnTo>
                    <a:pt x="41" y="395"/>
                  </a:lnTo>
                  <a:lnTo>
                    <a:pt x="23" y="243"/>
                  </a:lnTo>
                  <a:lnTo>
                    <a:pt x="5" y="43"/>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5" name="Freeform 1083"/>
            <p:cNvSpPr>
              <a:spLocks/>
            </p:cNvSpPr>
            <p:nvPr/>
          </p:nvSpPr>
          <p:spPr bwMode="auto">
            <a:xfrm>
              <a:off x="3927" y="3994"/>
              <a:ext cx="652" cy="683"/>
            </a:xfrm>
            <a:custGeom>
              <a:avLst/>
              <a:gdLst>
                <a:gd name="T0" fmla="*/ 443 w 652"/>
                <a:gd name="T1" fmla="*/ 12 h 683"/>
                <a:gd name="T2" fmla="*/ 443 w 652"/>
                <a:gd name="T3" fmla="*/ 12 h 683"/>
                <a:gd name="T4" fmla="*/ 428 w 652"/>
                <a:gd name="T5" fmla="*/ 89 h 683"/>
                <a:gd name="T6" fmla="*/ 379 w 652"/>
                <a:gd name="T7" fmla="*/ 187 h 683"/>
                <a:gd name="T8" fmla="*/ 325 w 652"/>
                <a:gd name="T9" fmla="*/ 348 h 683"/>
                <a:gd name="T10" fmla="*/ 401 w 652"/>
                <a:gd name="T11" fmla="*/ 215 h 683"/>
                <a:gd name="T12" fmla="*/ 397 w 652"/>
                <a:gd name="T13" fmla="*/ 305 h 683"/>
                <a:gd name="T14" fmla="*/ 379 w 652"/>
                <a:gd name="T15" fmla="*/ 433 h 683"/>
                <a:gd name="T16" fmla="*/ 7 w 652"/>
                <a:gd name="T17" fmla="*/ 410 h 683"/>
                <a:gd name="T18" fmla="*/ 0 w 652"/>
                <a:gd name="T19" fmla="*/ 421 h 683"/>
                <a:gd name="T20" fmla="*/ 614 w 652"/>
                <a:gd name="T21" fmla="*/ 459 h 683"/>
                <a:gd name="T22" fmla="*/ 628 w 652"/>
                <a:gd name="T23" fmla="*/ 488 h 683"/>
                <a:gd name="T24" fmla="*/ 628 w 652"/>
                <a:gd name="T25" fmla="*/ 516 h 683"/>
                <a:gd name="T26" fmla="*/ 606 w 652"/>
                <a:gd name="T27" fmla="*/ 544 h 683"/>
                <a:gd name="T28" fmla="*/ 561 w 652"/>
                <a:gd name="T29" fmla="*/ 564 h 683"/>
                <a:gd name="T30" fmla="*/ 527 w 652"/>
                <a:gd name="T31" fmla="*/ 591 h 683"/>
                <a:gd name="T32" fmla="*/ 511 w 652"/>
                <a:gd name="T33" fmla="*/ 626 h 683"/>
                <a:gd name="T34" fmla="*/ 539 w 652"/>
                <a:gd name="T35" fmla="*/ 596 h 683"/>
                <a:gd name="T36" fmla="*/ 556 w 652"/>
                <a:gd name="T37" fmla="*/ 600 h 683"/>
                <a:gd name="T38" fmla="*/ 579 w 652"/>
                <a:gd name="T39" fmla="*/ 620 h 683"/>
                <a:gd name="T40" fmla="*/ 561 w 652"/>
                <a:gd name="T41" fmla="*/ 644 h 683"/>
                <a:gd name="T42" fmla="*/ 515 w 652"/>
                <a:gd name="T43" fmla="*/ 634 h 683"/>
                <a:gd name="T44" fmla="*/ 556 w 652"/>
                <a:gd name="T45" fmla="*/ 655 h 683"/>
                <a:gd name="T46" fmla="*/ 556 w 652"/>
                <a:gd name="T47" fmla="*/ 668 h 683"/>
                <a:gd name="T48" fmla="*/ 519 w 652"/>
                <a:gd name="T49" fmla="*/ 677 h 683"/>
                <a:gd name="T50" fmla="*/ 561 w 652"/>
                <a:gd name="T51" fmla="*/ 677 h 683"/>
                <a:gd name="T52" fmla="*/ 583 w 652"/>
                <a:gd name="T53" fmla="*/ 682 h 683"/>
                <a:gd name="T54" fmla="*/ 621 w 652"/>
                <a:gd name="T55" fmla="*/ 682 h 683"/>
                <a:gd name="T56" fmla="*/ 583 w 652"/>
                <a:gd name="T57" fmla="*/ 677 h 683"/>
                <a:gd name="T58" fmla="*/ 575 w 652"/>
                <a:gd name="T59" fmla="*/ 663 h 683"/>
                <a:gd name="T60" fmla="*/ 599 w 652"/>
                <a:gd name="T61" fmla="*/ 634 h 683"/>
                <a:gd name="T62" fmla="*/ 648 w 652"/>
                <a:gd name="T63" fmla="*/ 615 h 683"/>
                <a:gd name="T64" fmla="*/ 636 w 652"/>
                <a:gd name="T65" fmla="*/ 606 h 683"/>
                <a:gd name="T66" fmla="*/ 651 w 652"/>
                <a:gd name="T67" fmla="*/ 591 h 683"/>
                <a:gd name="T68" fmla="*/ 594 w 652"/>
                <a:gd name="T69" fmla="*/ 557 h 683"/>
                <a:gd name="T70" fmla="*/ 617 w 652"/>
                <a:gd name="T71" fmla="*/ 539 h 683"/>
                <a:gd name="T72" fmla="*/ 632 w 652"/>
                <a:gd name="T73" fmla="*/ 512 h 683"/>
                <a:gd name="T74" fmla="*/ 632 w 652"/>
                <a:gd name="T75" fmla="*/ 481 h 683"/>
                <a:gd name="T76" fmla="*/ 621 w 652"/>
                <a:gd name="T77" fmla="*/ 452 h 683"/>
                <a:gd name="T78" fmla="*/ 602 w 652"/>
                <a:gd name="T79" fmla="*/ 443 h 683"/>
                <a:gd name="T80" fmla="*/ 587 w 652"/>
                <a:gd name="T81" fmla="*/ 440 h 683"/>
                <a:gd name="T82" fmla="*/ 587 w 652"/>
                <a:gd name="T83" fmla="*/ 395 h 683"/>
                <a:gd name="T84" fmla="*/ 556 w 652"/>
                <a:gd name="T85" fmla="*/ 421 h 683"/>
                <a:gd name="T86" fmla="*/ 533 w 652"/>
                <a:gd name="T87" fmla="*/ 391 h 683"/>
                <a:gd name="T88" fmla="*/ 529 w 652"/>
                <a:gd name="T89" fmla="*/ 353 h 683"/>
                <a:gd name="T90" fmla="*/ 515 w 652"/>
                <a:gd name="T91" fmla="*/ 313 h 683"/>
                <a:gd name="T92" fmla="*/ 529 w 652"/>
                <a:gd name="T93" fmla="*/ 248 h 683"/>
                <a:gd name="T94" fmla="*/ 529 w 652"/>
                <a:gd name="T95" fmla="*/ 205 h 683"/>
                <a:gd name="T96" fmla="*/ 469 w 652"/>
                <a:gd name="T97" fmla="*/ 225 h 683"/>
                <a:gd name="T98" fmla="*/ 485 w 652"/>
                <a:gd name="T99" fmla="*/ 144 h 683"/>
                <a:gd name="T100" fmla="*/ 478 w 652"/>
                <a:gd name="T101" fmla="*/ 0 h 683"/>
                <a:gd name="T102" fmla="*/ 443 w 652"/>
                <a:gd name="T103" fmla="*/ 12 h 683"/>
                <a:gd name="T104" fmla="*/ 443 w 652"/>
                <a:gd name="T105" fmla="*/ 1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2" h="683">
                  <a:moveTo>
                    <a:pt x="443" y="12"/>
                  </a:moveTo>
                  <a:lnTo>
                    <a:pt x="443" y="12"/>
                  </a:lnTo>
                  <a:lnTo>
                    <a:pt x="428" y="89"/>
                  </a:lnTo>
                  <a:lnTo>
                    <a:pt x="379" y="187"/>
                  </a:lnTo>
                  <a:lnTo>
                    <a:pt x="325" y="348"/>
                  </a:lnTo>
                  <a:lnTo>
                    <a:pt x="401" y="215"/>
                  </a:lnTo>
                  <a:lnTo>
                    <a:pt x="397" y="305"/>
                  </a:lnTo>
                  <a:lnTo>
                    <a:pt x="379" y="433"/>
                  </a:lnTo>
                  <a:lnTo>
                    <a:pt x="7" y="410"/>
                  </a:lnTo>
                  <a:lnTo>
                    <a:pt x="0" y="421"/>
                  </a:lnTo>
                  <a:lnTo>
                    <a:pt x="614" y="459"/>
                  </a:lnTo>
                  <a:lnTo>
                    <a:pt x="628" y="488"/>
                  </a:lnTo>
                  <a:lnTo>
                    <a:pt x="628" y="516"/>
                  </a:lnTo>
                  <a:lnTo>
                    <a:pt x="606" y="544"/>
                  </a:lnTo>
                  <a:lnTo>
                    <a:pt x="561" y="564"/>
                  </a:lnTo>
                  <a:lnTo>
                    <a:pt x="527" y="591"/>
                  </a:lnTo>
                  <a:lnTo>
                    <a:pt x="511" y="626"/>
                  </a:lnTo>
                  <a:lnTo>
                    <a:pt x="539" y="596"/>
                  </a:lnTo>
                  <a:lnTo>
                    <a:pt x="556" y="600"/>
                  </a:lnTo>
                  <a:lnTo>
                    <a:pt x="579" y="620"/>
                  </a:lnTo>
                  <a:lnTo>
                    <a:pt x="561" y="644"/>
                  </a:lnTo>
                  <a:lnTo>
                    <a:pt x="515" y="634"/>
                  </a:lnTo>
                  <a:lnTo>
                    <a:pt x="556" y="655"/>
                  </a:lnTo>
                  <a:lnTo>
                    <a:pt x="556" y="668"/>
                  </a:lnTo>
                  <a:lnTo>
                    <a:pt x="519" y="677"/>
                  </a:lnTo>
                  <a:lnTo>
                    <a:pt x="561" y="677"/>
                  </a:lnTo>
                  <a:lnTo>
                    <a:pt x="583" y="682"/>
                  </a:lnTo>
                  <a:lnTo>
                    <a:pt x="621" y="682"/>
                  </a:lnTo>
                  <a:lnTo>
                    <a:pt x="583" y="677"/>
                  </a:lnTo>
                  <a:lnTo>
                    <a:pt x="575" y="663"/>
                  </a:lnTo>
                  <a:lnTo>
                    <a:pt x="599" y="634"/>
                  </a:lnTo>
                  <a:lnTo>
                    <a:pt x="648" y="615"/>
                  </a:lnTo>
                  <a:lnTo>
                    <a:pt x="636" y="606"/>
                  </a:lnTo>
                  <a:lnTo>
                    <a:pt x="651" y="591"/>
                  </a:lnTo>
                  <a:lnTo>
                    <a:pt x="594" y="557"/>
                  </a:lnTo>
                  <a:lnTo>
                    <a:pt x="617" y="539"/>
                  </a:lnTo>
                  <a:lnTo>
                    <a:pt x="632" y="512"/>
                  </a:lnTo>
                  <a:lnTo>
                    <a:pt x="632" y="481"/>
                  </a:lnTo>
                  <a:lnTo>
                    <a:pt x="621" y="452"/>
                  </a:lnTo>
                  <a:lnTo>
                    <a:pt x="602" y="443"/>
                  </a:lnTo>
                  <a:lnTo>
                    <a:pt x="587" y="440"/>
                  </a:lnTo>
                  <a:lnTo>
                    <a:pt x="587" y="395"/>
                  </a:lnTo>
                  <a:lnTo>
                    <a:pt x="556" y="421"/>
                  </a:lnTo>
                  <a:lnTo>
                    <a:pt x="533" y="391"/>
                  </a:lnTo>
                  <a:lnTo>
                    <a:pt x="529" y="353"/>
                  </a:lnTo>
                  <a:lnTo>
                    <a:pt x="515" y="313"/>
                  </a:lnTo>
                  <a:lnTo>
                    <a:pt x="529" y="248"/>
                  </a:lnTo>
                  <a:lnTo>
                    <a:pt x="529" y="205"/>
                  </a:lnTo>
                  <a:lnTo>
                    <a:pt x="469" y="225"/>
                  </a:lnTo>
                  <a:lnTo>
                    <a:pt x="485" y="144"/>
                  </a:lnTo>
                  <a:lnTo>
                    <a:pt x="478" y="0"/>
                  </a:lnTo>
                  <a:lnTo>
                    <a:pt x="443" y="12"/>
                  </a:lnTo>
                  <a:lnTo>
                    <a:pt x="443" y="1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6" name="Freeform 1084"/>
            <p:cNvSpPr>
              <a:spLocks/>
            </p:cNvSpPr>
            <p:nvPr/>
          </p:nvSpPr>
          <p:spPr bwMode="auto">
            <a:xfrm>
              <a:off x="4150" y="4524"/>
              <a:ext cx="311" cy="320"/>
            </a:xfrm>
            <a:custGeom>
              <a:avLst/>
              <a:gdLst>
                <a:gd name="T0" fmla="*/ 304 w 311"/>
                <a:gd name="T1" fmla="*/ 319 h 320"/>
                <a:gd name="T2" fmla="*/ 304 w 311"/>
                <a:gd name="T3" fmla="*/ 319 h 320"/>
                <a:gd name="T4" fmla="*/ 310 w 311"/>
                <a:gd name="T5" fmla="*/ 237 h 320"/>
                <a:gd name="T6" fmla="*/ 292 w 311"/>
                <a:gd name="T7" fmla="*/ 180 h 320"/>
                <a:gd name="T8" fmla="*/ 292 w 311"/>
                <a:gd name="T9" fmla="*/ 104 h 320"/>
                <a:gd name="T10" fmla="*/ 262 w 311"/>
                <a:gd name="T11" fmla="*/ 47 h 320"/>
                <a:gd name="T12" fmla="*/ 246 w 311"/>
                <a:gd name="T13" fmla="*/ 0 h 320"/>
                <a:gd name="T14" fmla="*/ 236 w 311"/>
                <a:gd name="T15" fmla="*/ 0 h 320"/>
                <a:gd name="T16" fmla="*/ 220 w 311"/>
                <a:gd name="T17" fmla="*/ 27 h 320"/>
                <a:gd name="T18" fmla="*/ 246 w 311"/>
                <a:gd name="T19" fmla="*/ 27 h 320"/>
                <a:gd name="T20" fmla="*/ 262 w 311"/>
                <a:gd name="T21" fmla="*/ 70 h 320"/>
                <a:gd name="T22" fmla="*/ 276 w 311"/>
                <a:gd name="T23" fmla="*/ 104 h 320"/>
                <a:gd name="T24" fmla="*/ 276 w 311"/>
                <a:gd name="T25" fmla="*/ 125 h 320"/>
                <a:gd name="T26" fmla="*/ 269 w 311"/>
                <a:gd name="T27" fmla="*/ 189 h 320"/>
                <a:gd name="T28" fmla="*/ 250 w 311"/>
                <a:gd name="T29" fmla="*/ 194 h 320"/>
                <a:gd name="T30" fmla="*/ 236 w 311"/>
                <a:gd name="T31" fmla="*/ 194 h 320"/>
                <a:gd name="T32" fmla="*/ 156 w 311"/>
                <a:gd name="T33" fmla="*/ 125 h 320"/>
                <a:gd name="T34" fmla="*/ 29 w 311"/>
                <a:gd name="T35" fmla="*/ 61 h 320"/>
                <a:gd name="T36" fmla="*/ 0 w 311"/>
                <a:gd name="T37" fmla="*/ 70 h 320"/>
                <a:gd name="T38" fmla="*/ 29 w 311"/>
                <a:gd name="T39" fmla="*/ 66 h 320"/>
                <a:gd name="T40" fmla="*/ 156 w 311"/>
                <a:gd name="T41" fmla="*/ 133 h 320"/>
                <a:gd name="T42" fmla="*/ 228 w 311"/>
                <a:gd name="T43" fmla="*/ 218 h 320"/>
                <a:gd name="T44" fmla="*/ 288 w 311"/>
                <a:gd name="T45" fmla="*/ 268 h 320"/>
                <a:gd name="T46" fmla="*/ 304 w 311"/>
                <a:gd name="T47" fmla="*/ 319 h 320"/>
                <a:gd name="T48" fmla="*/ 304 w 311"/>
                <a:gd name="T49" fmla="*/ 31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320">
                  <a:moveTo>
                    <a:pt x="304" y="319"/>
                  </a:moveTo>
                  <a:lnTo>
                    <a:pt x="304" y="319"/>
                  </a:lnTo>
                  <a:lnTo>
                    <a:pt x="310" y="237"/>
                  </a:lnTo>
                  <a:lnTo>
                    <a:pt x="292" y="180"/>
                  </a:lnTo>
                  <a:lnTo>
                    <a:pt x="292" y="104"/>
                  </a:lnTo>
                  <a:lnTo>
                    <a:pt x="262" y="47"/>
                  </a:lnTo>
                  <a:lnTo>
                    <a:pt x="246" y="0"/>
                  </a:lnTo>
                  <a:lnTo>
                    <a:pt x="236" y="0"/>
                  </a:lnTo>
                  <a:lnTo>
                    <a:pt x="220" y="27"/>
                  </a:lnTo>
                  <a:lnTo>
                    <a:pt x="246" y="27"/>
                  </a:lnTo>
                  <a:lnTo>
                    <a:pt x="262" y="70"/>
                  </a:lnTo>
                  <a:lnTo>
                    <a:pt x="276" y="104"/>
                  </a:lnTo>
                  <a:lnTo>
                    <a:pt x="276" y="125"/>
                  </a:lnTo>
                  <a:lnTo>
                    <a:pt x="269" y="189"/>
                  </a:lnTo>
                  <a:lnTo>
                    <a:pt x="250" y="194"/>
                  </a:lnTo>
                  <a:lnTo>
                    <a:pt x="236" y="194"/>
                  </a:lnTo>
                  <a:lnTo>
                    <a:pt x="156" y="125"/>
                  </a:lnTo>
                  <a:lnTo>
                    <a:pt x="29" y="61"/>
                  </a:lnTo>
                  <a:lnTo>
                    <a:pt x="0" y="70"/>
                  </a:lnTo>
                  <a:lnTo>
                    <a:pt x="29" y="66"/>
                  </a:lnTo>
                  <a:lnTo>
                    <a:pt x="156" y="133"/>
                  </a:lnTo>
                  <a:lnTo>
                    <a:pt x="228" y="218"/>
                  </a:lnTo>
                  <a:lnTo>
                    <a:pt x="288" y="268"/>
                  </a:lnTo>
                  <a:lnTo>
                    <a:pt x="304" y="319"/>
                  </a:lnTo>
                  <a:lnTo>
                    <a:pt x="304" y="31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7" name="Freeform 1085"/>
            <p:cNvSpPr>
              <a:spLocks/>
            </p:cNvSpPr>
            <p:nvPr/>
          </p:nvSpPr>
          <p:spPr bwMode="auto">
            <a:xfrm>
              <a:off x="4359" y="4551"/>
              <a:ext cx="20" cy="145"/>
            </a:xfrm>
            <a:custGeom>
              <a:avLst/>
              <a:gdLst>
                <a:gd name="T0" fmla="*/ 19 w 20"/>
                <a:gd name="T1" fmla="*/ 0 h 145"/>
                <a:gd name="T2" fmla="*/ 19 w 20"/>
                <a:gd name="T3" fmla="*/ 0 h 145"/>
                <a:gd name="T4" fmla="*/ 19 w 20"/>
                <a:gd name="T5" fmla="*/ 87 h 145"/>
                <a:gd name="T6" fmla="*/ 0 w 20"/>
                <a:gd name="T7" fmla="*/ 144 h 145"/>
                <a:gd name="T8" fmla="*/ 15 w 20"/>
                <a:gd name="T9" fmla="*/ 81 h 145"/>
                <a:gd name="T10" fmla="*/ 7 w 20"/>
                <a:gd name="T11" fmla="*/ 34 h 145"/>
                <a:gd name="T12" fmla="*/ 15 w 20"/>
                <a:gd name="T13" fmla="*/ 0 h 145"/>
                <a:gd name="T14" fmla="*/ 19 w 20"/>
                <a:gd name="T15" fmla="*/ 0 h 145"/>
                <a:gd name="T16" fmla="*/ 19 w 20"/>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5">
                  <a:moveTo>
                    <a:pt x="19" y="0"/>
                  </a:moveTo>
                  <a:lnTo>
                    <a:pt x="19" y="0"/>
                  </a:lnTo>
                  <a:lnTo>
                    <a:pt x="19" y="87"/>
                  </a:lnTo>
                  <a:lnTo>
                    <a:pt x="0" y="144"/>
                  </a:lnTo>
                  <a:lnTo>
                    <a:pt x="15" y="81"/>
                  </a:lnTo>
                  <a:lnTo>
                    <a:pt x="7" y="34"/>
                  </a:lnTo>
                  <a:lnTo>
                    <a:pt x="15" y="0"/>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8" name="Freeform 1086"/>
            <p:cNvSpPr>
              <a:spLocks/>
            </p:cNvSpPr>
            <p:nvPr/>
          </p:nvSpPr>
          <p:spPr bwMode="auto">
            <a:xfrm>
              <a:off x="4056" y="4594"/>
              <a:ext cx="292" cy="250"/>
            </a:xfrm>
            <a:custGeom>
              <a:avLst/>
              <a:gdLst>
                <a:gd name="T0" fmla="*/ 97 w 292"/>
                <a:gd name="T1" fmla="*/ 0 h 250"/>
                <a:gd name="T2" fmla="*/ 97 w 292"/>
                <a:gd name="T3" fmla="*/ 0 h 250"/>
                <a:gd name="T4" fmla="*/ 110 w 292"/>
                <a:gd name="T5" fmla="*/ 26 h 250"/>
                <a:gd name="T6" fmla="*/ 200 w 292"/>
                <a:gd name="T7" fmla="*/ 82 h 250"/>
                <a:gd name="T8" fmla="*/ 291 w 292"/>
                <a:gd name="T9" fmla="*/ 211 h 250"/>
                <a:gd name="T10" fmla="*/ 234 w 292"/>
                <a:gd name="T11" fmla="*/ 143 h 250"/>
                <a:gd name="T12" fmla="*/ 116 w 292"/>
                <a:gd name="T13" fmla="*/ 86 h 250"/>
                <a:gd name="T14" fmla="*/ 38 w 292"/>
                <a:gd name="T15" fmla="*/ 44 h 250"/>
                <a:gd name="T16" fmla="*/ 21 w 292"/>
                <a:gd name="T17" fmla="*/ 44 h 250"/>
                <a:gd name="T18" fmla="*/ 11 w 292"/>
                <a:gd name="T19" fmla="*/ 55 h 250"/>
                <a:gd name="T20" fmla="*/ 79 w 292"/>
                <a:gd name="T21" fmla="*/ 119 h 250"/>
                <a:gd name="T22" fmla="*/ 230 w 292"/>
                <a:gd name="T23" fmla="*/ 211 h 250"/>
                <a:gd name="T24" fmla="*/ 105 w 292"/>
                <a:gd name="T25" fmla="*/ 143 h 250"/>
                <a:gd name="T26" fmla="*/ 166 w 292"/>
                <a:gd name="T27" fmla="*/ 215 h 250"/>
                <a:gd name="T28" fmla="*/ 238 w 292"/>
                <a:gd name="T29" fmla="*/ 249 h 250"/>
                <a:gd name="T30" fmla="*/ 159 w 292"/>
                <a:gd name="T31" fmla="*/ 225 h 250"/>
                <a:gd name="T32" fmla="*/ 63 w 292"/>
                <a:gd name="T33" fmla="*/ 119 h 250"/>
                <a:gd name="T34" fmla="*/ 0 w 292"/>
                <a:gd name="T35" fmla="*/ 55 h 250"/>
                <a:gd name="T36" fmla="*/ 11 w 292"/>
                <a:gd name="T37" fmla="*/ 38 h 250"/>
                <a:gd name="T38" fmla="*/ 38 w 292"/>
                <a:gd name="T39" fmla="*/ 34 h 250"/>
                <a:gd name="T40" fmla="*/ 178 w 292"/>
                <a:gd name="T41" fmla="*/ 101 h 250"/>
                <a:gd name="T42" fmla="*/ 196 w 292"/>
                <a:gd name="T43" fmla="*/ 101 h 250"/>
                <a:gd name="T44" fmla="*/ 145 w 292"/>
                <a:gd name="T45" fmla="*/ 58 h 250"/>
                <a:gd name="T46" fmla="*/ 97 w 292"/>
                <a:gd name="T47" fmla="*/ 26 h 250"/>
                <a:gd name="T48" fmla="*/ 91 w 292"/>
                <a:gd name="T49" fmla="*/ 0 h 250"/>
                <a:gd name="T50" fmla="*/ 97 w 292"/>
                <a:gd name="T51" fmla="*/ 0 h 250"/>
                <a:gd name="T52" fmla="*/ 97 w 292"/>
                <a:gd name="T53"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250">
                  <a:moveTo>
                    <a:pt x="97" y="0"/>
                  </a:moveTo>
                  <a:lnTo>
                    <a:pt x="97" y="0"/>
                  </a:lnTo>
                  <a:lnTo>
                    <a:pt x="110" y="26"/>
                  </a:lnTo>
                  <a:lnTo>
                    <a:pt x="200" y="82"/>
                  </a:lnTo>
                  <a:lnTo>
                    <a:pt x="291" y="211"/>
                  </a:lnTo>
                  <a:lnTo>
                    <a:pt x="234" y="143"/>
                  </a:lnTo>
                  <a:lnTo>
                    <a:pt x="116" y="86"/>
                  </a:lnTo>
                  <a:lnTo>
                    <a:pt x="38" y="44"/>
                  </a:lnTo>
                  <a:lnTo>
                    <a:pt x="21" y="44"/>
                  </a:lnTo>
                  <a:lnTo>
                    <a:pt x="11" y="55"/>
                  </a:lnTo>
                  <a:lnTo>
                    <a:pt x="79" y="119"/>
                  </a:lnTo>
                  <a:lnTo>
                    <a:pt x="230" y="211"/>
                  </a:lnTo>
                  <a:lnTo>
                    <a:pt x="105" y="143"/>
                  </a:lnTo>
                  <a:lnTo>
                    <a:pt x="166" y="215"/>
                  </a:lnTo>
                  <a:lnTo>
                    <a:pt x="238" y="249"/>
                  </a:lnTo>
                  <a:lnTo>
                    <a:pt x="159" y="225"/>
                  </a:lnTo>
                  <a:lnTo>
                    <a:pt x="63" y="119"/>
                  </a:lnTo>
                  <a:lnTo>
                    <a:pt x="0" y="55"/>
                  </a:lnTo>
                  <a:lnTo>
                    <a:pt x="11" y="38"/>
                  </a:lnTo>
                  <a:lnTo>
                    <a:pt x="38" y="34"/>
                  </a:lnTo>
                  <a:lnTo>
                    <a:pt x="178" y="101"/>
                  </a:lnTo>
                  <a:lnTo>
                    <a:pt x="196" y="101"/>
                  </a:lnTo>
                  <a:lnTo>
                    <a:pt x="145" y="58"/>
                  </a:lnTo>
                  <a:lnTo>
                    <a:pt x="97" y="26"/>
                  </a:lnTo>
                  <a:lnTo>
                    <a:pt x="91" y="0"/>
                  </a:lnTo>
                  <a:lnTo>
                    <a:pt x="97" y="0"/>
                  </a:lnTo>
                  <a:lnTo>
                    <a:pt x="9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59" name="Freeform 1087"/>
            <p:cNvSpPr>
              <a:spLocks/>
            </p:cNvSpPr>
            <p:nvPr/>
          </p:nvSpPr>
          <p:spPr bwMode="auto">
            <a:xfrm>
              <a:off x="4742" y="4184"/>
              <a:ext cx="594" cy="187"/>
            </a:xfrm>
            <a:custGeom>
              <a:avLst/>
              <a:gdLst>
                <a:gd name="T0" fmla="*/ 308 w 594"/>
                <a:gd name="T1" fmla="*/ 0 h 187"/>
                <a:gd name="T2" fmla="*/ 308 w 594"/>
                <a:gd name="T3" fmla="*/ 0 h 187"/>
                <a:gd name="T4" fmla="*/ 205 w 594"/>
                <a:gd name="T5" fmla="*/ 0 h 187"/>
                <a:gd name="T6" fmla="*/ 0 w 594"/>
                <a:gd name="T7" fmla="*/ 105 h 187"/>
                <a:gd name="T8" fmla="*/ 8 w 594"/>
                <a:gd name="T9" fmla="*/ 123 h 187"/>
                <a:gd name="T10" fmla="*/ 92 w 594"/>
                <a:gd name="T11" fmla="*/ 123 h 187"/>
                <a:gd name="T12" fmla="*/ 198 w 594"/>
                <a:gd name="T13" fmla="*/ 80 h 187"/>
                <a:gd name="T14" fmla="*/ 266 w 594"/>
                <a:gd name="T15" fmla="*/ 80 h 187"/>
                <a:gd name="T16" fmla="*/ 225 w 594"/>
                <a:gd name="T17" fmla="*/ 71 h 187"/>
                <a:gd name="T18" fmla="*/ 183 w 594"/>
                <a:gd name="T19" fmla="*/ 71 h 187"/>
                <a:gd name="T20" fmla="*/ 72 w 594"/>
                <a:gd name="T21" fmla="*/ 115 h 187"/>
                <a:gd name="T22" fmla="*/ 16 w 594"/>
                <a:gd name="T23" fmla="*/ 115 h 187"/>
                <a:gd name="T24" fmla="*/ 13 w 594"/>
                <a:gd name="T25" fmla="*/ 105 h 187"/>
                <a:gd name="T26" fmla="*/ 213 w 594"/>
                <a:gd name="T27" fmla="*/ 10 h 187"/>
                <a:gd name="T28" fmla="*/ 294 w 594"/>
                <a:gd name="T29" fmla="*/ 10 h 187"/>
                <a:gd name="T30" fmla="*/ 294 w 594"/>
                <a:gd name="T31" fmla="*/ 44 h 187"/>
                <a:gd name="T32" fmla="*/ 312 w 594"/>
                <a:gd name="T33" fmla="*/ 67 h 187"/>
                <a:gd name="T34" fmla="*/ 356 w 594"/>
                <a:gd name="T35" fmla="*/ 96 h 187"/>
                <a:gd name="T36" fmla="*/ 410 w 594"/>
                <a:gd name="T37" fmla="*/ 96 h 187"/>
                <a:gd name="T38" fmla="*/ 472 w 594"/>
                <a:gd name="T39" fmla="*/ 173 h 187"/>
                <a:gd name="T40" fmla="*/ 524 w 594"/>
                <a:gd name="T41" fmla="*/ 186 h 187"/>
                <a:gd name="T42" fmla="*/ 563 w 594"/>
                <a:gd name="T43" fmla="*/ 177 h 187"/>
                <a:gd name="T44" fmla="*/ 583 w 594"/>
                <a:gd name="T45" fmla="*/ 148 h 187"/>
                <a:gd name="T46" fmla="*/ 550 w 594"/>
                <a:gd name="T47" fmla="*/ 167 h 187"/>
                <a:gd name="T48" fmla="*/ 521 w 594"/>
                <a:gd name="T49" fmla="*/ 173 h 187"/>
                <a:gd name="T50" fmla="*/ 491 w 594"/>
                <a:gd name="T51" fmla="*/ 163 h 187"/>
                <a:gd name="T52" fmla="*/ 450 w 594"/>
                <a:gd name="T53" fmla="*/ 120 h 187"/>
                <a:gd name="T54" fmla="*/ 414 w 594"/>
                <a:gd name="T55" fmla="*/ 87 h 187"/>
                <a:gd name="T56" fmla="*/ 380 w 594"/>
                <a:gd name="T57" fmla="*/ 87 h 187"/>
                <a:gd name="T58" fmla="*/ 312 w 594"/>
                <a:gd name="T59" fmla="*/ 58 h 187"/>
                <a:gd name="T60" fmla="*/ 301 w 594"/>
                <a:gd name="T61" fmla="*/ 44 h 187"/>
                <a:gd name="T62" fmla="*/ 301 w 594"/>
                <a:gd name="T63" fmla="*/ 15 h 187"/>
                <a:gd name="T64" fmla="*/ 353 w 594"/>
                <a:gd name="T65" fmla="*/ 38 h 187"/>
                <a:gd name="T66" fmla="*/ 434 w 594"/>
                <a:gd name="T67" fmla="*/ 28 h 187"/>
                <a:gd name="T68" fmla="*/ 509 w 594"/>
                <a:gd name="T69" fmla="*/ 58 h 187"/>
                <a:gd name="T70" fmla="*/ 593 w 594"/>
                <a:gd name="T71" fmla="*/ 100 h 187"/>
                <a:gd name="T72" fmla="*/ 535 w 594"/>
                <a:gd name="T73" fmla="*/ 58 h 187"/>
                <a:gd name="T74" fmla="*/ 430 w 594"/>
                <a:gd name="T75" fmla="*/ 15 h 187"/>
                <a:gd name="T76" fmla="*/ 338 w 594"/>
                <a:gd name="T77" fmla="*/ 15 h 187"/>
                <a:gd name="T78" fmla="*/ 308 w 594"/>
                <a:gd name="T79" fmla="*/ 0 h 187"/>
                <a:gd name="T80" fmla="*/ 308 w 594"/>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4" h="187">
                  <a:moveTo>
                    <a:pt x="308" y="0"/>
                  </a:moveTo>
                  <a:lnTo>
                    <a:pt x="308" y="0"/>
                  </a:lnTo>
                  <a:lnTo>
                    <a:pt x="205" y="0"/>
                  </a:lnTo>
                  <a:lnTo>
                    <a:pt x="0" y="105"/>
                  </a:lnTo>
                  <a:lnTo>
                    <a:pt x="8" y="123"/>
                  </a:lnTo>
                  <a:lnTo>
                    <a:pt x="92" y="123"/>
                  </a:lnTo>
                  <a:lnTo>
                    <a:pt x="198" y="80"/>
                  </a:lnTo>
                  <a:lnTo>
                    <a:pt x="266" y="80"/>
                  </a:lnTo>
                  <a:lnTo>
                    <a:pt x="225" y="71"/>
                  </a:lnTo>
                  <a:lnTo>
                    <a:pt x="183" y="71"/>
                  </a:lnTo>
                  <a:lnTo>
                    <a:pt x="72" y="115"/>
                  </a:lnTo>
                  <a:lnTo>
                    <a:pt x="16" y="115"/>
                  </a:lnTo>
                  <a:lnTo>
                    <a:pt x="13" y="105"/>
                  </a:lnTo>
                  <a:lnTo>
                    <a:pt x="213" y="10"/>
                  </a:lnTo>
                  <a:lnTo>
                    <a:pt x="294" y="10"/>
                  </a:lnTo>
                  <a:lnTo>
                    <a:pt x="294" y="44"/>
                  </a:lnTo>
                  <a:lnTo>
                    <a:pt x="312" y="67"/>
                  </a:lnTo>
                  <a:lnTo>
                    <a:pt x="356" y="96"/>
                  </a:lnTo>
                  <a:lnTo>
                    <a:pt x="410" y="96"/>
                  </a:lnTo>
                  <a:lnTo>
                    <a:pt x="472" y="173"/>
                  </a:lnTo>
                  <a:lnTo>
                    <a:pt x="524" y="186"/>
                  </a:lnTo>
                  <a:lnTo>
                    <a:pt x="563" y="177"/>
                  </a:lnTo>
                  <a:lnTo>
                    <a:pt x="583" y="148"/>
                  </a:lnTo>
                  <a:lnTo>
                    <a:pt x="550" y="167"/>
                  </a:lnTo>
                  <a:lnTo>
                    <a:pt x="521" y="173"/>
                  </a:lnTo>
                  <a:lnTo>
                    <a:pt x="491" y="163"/>
                  </a:lnTo>
                  <a:lnTo>
                    <a:pt x="450" y="120"/>
                  </a:lnTo>
                  <a:lnTo>
                    <a:pt x="414" y="87"/>
                  </a:lnTo>
                  <a:lnTo>
                    <a:pt x="380" y="87"/>
                  </a:lnTo>
                  <a:lnTo>
                    <a:pt x="312" y="58"/>
                  </a:lnTo>
                  <a:lnTo>
                    <a:pt x="301" y="44"/>
                  </a:lnTo>
                  <a:lnTo>
                    <a:pt x="301" y="15"/>
                  </a:lnTo>
                  <a:lnTo>
                    <a:pt x="353" y="38"/>
                  </a:lnTo>
                  <a:lnTo>
                    <a:pt x="434" y="28"/>
                  </a:lnTo>
                  <a:lnTo>
                    <a:pt x="509" y="58"/>
                  </a:lnTo>
                  <a:lnTo>
                    <a:pt x="593" y="100"/>
                  </a:lnTo>
                  <a:lnTo>
                    <a:pt x="535" y="58"/>
                  </a:lnTo>
                  <a:lnTo>
                    <a:pt x="430" y="15"/>
                  </a:lnTo>
                  <a:lnTo>
                    <a:pt x="338" y="15"/>
                  </a:lnTo>
                  <a:lnTo>
                    <a:pt x="308" y="0"/>
                  </a:lnTo>
                  <a:lnTo>
                    <a:pt x="30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0" name="Freeform 1088"/>
            <p:cNvSpPr>
              <a:spLocks/>
            </p:cNvSpPr>
            <p:nvPr/>
          </p:nvSpPr>
          <p:spPr bwMode="auto">
            <a:xfrm>
              <a:off x="4738" y="4294"/>
              <a:ext cx="275" cy="134"/>
            </a:xfrm>
            <a:custGeom>
              <a:avLst/>
              <a:gdLst>
                <a:gd name="T0" fmla="*/ 8 w 275"/>
                <a:gd name="T1" fmla="*/ 13 h 134"/>
                <a:gd name="T2" fmla="*/ 8 w 275"/>
                <a:gd name="T3" fmla="*/ 13 h 134"/>
                <a:gd name="T4" fmla="*/ 0 w 275"/>
                <a:gd name="T5" fmla="*/ 29 h 134"/>
                <a:gd name="T6" fmla="*/ 8 w 275"/>
                <a:gd name="T7" fmla="*/ 43 h 134"/>
                <a:gd name="T8" fmla="*/ 100 w 275"/>
                <a:gd name="T9" fmla="*/ 43 h 134"/>
                <a:gd name="T10" fmla="*/ 180 w 275"/>
                <a:gd name="T11" fmla="*/ 18 h 134"/>
                <a:gd name="T12" fmla="*/ 126 w 275"/>
                <a:gd name="T13" fmla="*/ 63 h 134"/>
                <a:gd name="T14" fmla="*/ 76 w 275"/>
                <a:gd name="T15" fmla="*/ 114 h 134"/>
                <a:gd name="T16" fmla="*/ 96 w 275"/>
                <a:gd name="T17" fmla="*/ 133 h 134"/>
                <a:gd name="T18" fmla="*/ 92 w 275"/>
                <a:gd name="T19" fmla="*/ 114 h 134"/>
                <a:gd name="T20" fmla="*/ 142 w 275"/>
                <a:gd name="T21" fmla="*/ 63 h 134"/>
                <a:gd name="T22" fmla="*/ 206 w 275"/>
                <a:gd name="T23" fmla="*/ 13 h 134"/>
                <a:gd name="T24" fmla="*/ 274 w 275"/>
                <a:gd name="T25" fmla="*/ 0 h 134"/>
                <a:gd name="T26" fmla="*/ 200 w 275"/>
                <a:gd name="T27" fmla="*/ 5 h 134"/>
                <a:gd name="T28" fmla="*/ 100 w 275"/>
                <a:gd name="T29" fmla="*/ 34 h 134"/>
                <a:gd name="T30" fmla="*/ 58 w 275"/>
                <a:gd name="T31" fmla="*/ 34 h 134"/>
                <a:gd name="T32" fmla="*/ 40 w 275"/>
                <a:gd name="T33" fmla="*/ 13 h 134"/>
                <a:gd name="T34" fmla="*/ 8 w 275"/>
                <a:gd name="T35" fmla="*/ 13 h 134"/>
                <a:gd name="T36" fmla="*/ 8 w 275"/>
                <a:gd name="T37" fmla="*/ 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 h="134">
                  <a:moveTo>
                    <a:pt x="8" y="13"/>
                  </a:moveTo>
                  <a:lnTo>
                    <a:pt x="8" y="13"/>
                  </a:lnTo>
                  <a:lnTo>
                    <a:pt x="0" y="29"/>
                  </a:lnTo>
                  <a:lnTo>
                    <a:pt x="8" y="43"/>
                  </a:lnTo>
                  <a:lnTo>
                    <a:pt x="100" y="43"/>
                  </a:lnTo>
                  <a:lnTo>
                    <a:pt x="180" y="18"/>
                  </a:lnTo>
                  <a:lnTo>
                    <a:pt x="126" y="63"/>
                  </a:lnTo>
                  <a:lnTo>
                    <a:pt x="76" y="114"/>
                  </a:lnTo>
                  <a:lnTo>
                    <a:pt x="96" y="133"/>
                  </a:lnTo>
                  <a:lnTo>
                    <a:pt x="92" y="114"/>
                  </a:lnTo>
                  <a:lnTo>
                    <a:pt x="142" y="63"/>
                  </a:lnTo>
                  <a:lnTo>
                    <a:pt x="206" y="13"/>
                  </a:lnTo>
                  <a:lnTo>
                    <a:pt x="274" y="0"/>
                  </a:lnTo>
                  <a:lnTo>
                    <a:pt x="200" y="5"/>
                  </a:lnTo>
                  <a:lnTo>
                    <a:pt x="100" y="34"/>
                  </a:lnTo>
                  <a:lnTo>
                    <a:pt x="58" y="34"/>
                  </a:lnTo>
                  <a:lnTo>
                    <a:pt x="40" y="13"/>
                  </a:lnTo>
                  <a:lnTo>
                    <a:pt x="8" y="13"/>
                  </a:lnTo>
                  <a:lnTo>
                    <a:pt x="8" y="1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1" name="Freeform 1089"/>
            <p:cNvSpPr>
              <a:spLocks/>
            </p:cNvSpPr>
            <p:nvPr/>
          </p:nvSpPr>
          <p:spPr bwMode="auto">
            <a:xfrm>
              <a:off x="4845" y="4347"/>
              <a:ext cx="173" cy="97"/>
            </a:xfrm>
            <a:custGeom>
              <a:avLst/>
              <a:gdLst>
                <a:gd name="T0" fmla="*/ 0 w 173"/>
                <a:gd name="T1" fmla="*/ 71 h 97"/>
                <a:gd name="T2" fmla="*/ 0 w 173"/>
                <a:gd name="T3" fmla="*/ 71 h 97"/>
                <a:gd name="T4" fmla="*/ 45 w 173"/>
                <a:gd name="T5" fmla="*/ 33 h 97"/>
                <a:gd name="T6" fmla="*/ 114 w 173"/>
                <a:gd name="T7" fmla="*/ 4 h 97"/>
                <a:gd name="T8" fmla="*/ 137 w 173"/>
                <a:gd name="T9" fmla="*/ 0 h 97"/>
                <a:gd name="T10" fmla="*/ 172 w 173"/>
                <a:gd name="T11" fmla="*/ 4 h 97"/>
                <a:gd name="T12" fmla="*/ 167 w 173"/>
                <a:gd name="T13" fmla="*/ 28 h 97"/>
                <a:gd name="T14" fmla="*/ 106 w 173"/>
                <a:gd name="T15" fmla="*/ 51 h 97"/>
                <a:gd name="T16" fmla="*/ 61 w 173"/>
                <a:gd name="T17" fmla="*/ 96 h 97"/>
                <a:gd name="T18" fmla="*/ 102 w 173"/>
                <a:gd name="T19" fmla="*/ 47 h 97"/>
                <a:gd name="T20" fmla="*/ 141 w 173"/>
                <a:gd name="T21" fmla="*/ 14 h 97"/>
                <a:gd name="T22" fmla="*/ 45 w 173"/>
                <a:gd name="T23" fmla="*/ 47 h 97"/>
                <a:gd name="T24" fmla="*/ 0 w 173"/>
                <a:gd name="T25" fmla="*/ 71 h 97"/>
                <a:gd name="T26" fmla="*/ 0 w 173"/>
                <a:gd name="T2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97">
                  <a:moveTo>
                    <a:pt x="0" y="71"/>
                  </a:moveTo>
                  <a:lnTo>
                    <a:pt x="0" y="71"/>
                  </a:lnTo>
                  <a:lnTo>
                    <a:pt x="45" y="33"/>
                  </a:lnTo>
                  <a:lnTo>
                    <a:pt x="114" y="4"/>
                  </a:lnTo>
                  <a:lnTo>
                    <a:pt x="137" y="0"/>
                  </a:lnTo>
                  <a:lnTo>
                    <a:pt x="172" y="4"/>
                  </a:lnTo>
                  <a:lnTo>
                    <a:pt x="167" y="28"/>
                  </a:lnTo>
                  <a:lnTo>
                    <a:pt x="106" y="51"/>
                  </a:lnTo>
                  <a:lnTo>
                    <a:pt x="61" y="96"/>
                  </a:lnTo>
                  <a:lnTo>
                    <a:pt x="102" y="47"/>
                  </a:lnTo>
                  <a:lnTo>
                    <a:pt x="141" y="14"/>
                  </a:lnTo>
                  <a:lnTo>
                    <a:pt x="45" y="47"/>
                  </a:lnTo>
                  <a:lnTo>
                    <a:pt x="0" y="71"/>
                  </a:lnTo>
                  <a:lnTo>
                    <a:pt x="0" y="7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2" name="Freeform 1090"/>
            <p:cNvSpPr>
              <a:spLocks/>
            </p:cNvSpPr>
            <p:nvPr/>
          </p:nvSpPr>
          <p:spPr bwMode="auto">
            <a:xfrm>
              <a:off x="4914" y="4398"/>
              <a:ext cx="441" cy="64"/>
            </a:xfrm>
            <a:custGeom>
              <a:avLst/>
              <a:gdLst>
                <a:gd name="T0" fmla="*/ 0 w 441"/>
                <a:gd name="T1" fmla="*/ 39 h 64"/>
                <a:gd name="T2" fmla="*/ 0 w 441"/>
                <a:gd name="T3" fmla="*/ 39 h 64"/>
                <a:gd name="T4" fmla="*/ 7 w 441"/>
                <a:gd name="T5" fmla="*/ 45 h 64"/>
                <a:gd name="T6" fmla="*/ 68 w 441"/>
                <a:gd name="T7" fmla="*/ 17 h 64"/>
                <a:gd name="T8" fmla="*/ 156 w 441"/>
                <a:gd name="T9" fmla="*/ 6 h 64"/>
                <a:gd name="T10" fmla="*/ 238 w 441"/>
                <a:gd name="T11" fmla="*/ 17 h 64"/>
                <a:gd name="T12" fmla="*/ 319 w 441"/>
                <a:gd name="T13" fmla="*/ 17 h 64"/>
                <a:gd name="T14" fmla="*/ 391 w 441"/>
                <a:gd name="T15" fmla="*/ 0 h 64"/>
                <a:gd name="T16" fmla="*/ 330 w 441"/>
                <a:gd name="T17" fmla="*/ 29 h 64"/>
                <a:gd name="T18" fmla="*/ 440 w 441"/>
                <a:gd name="T19" fmla="*/ 63 h 64"/>
                <a:gd name="T20" fmla="*/ 311 w 441"/>
                <a:gd name="T21" fmla="*/ 36 h 64"/>
                <a:gd name="T22" fmla="*/ 215 w 441"/>
                <a:gd name="T23" fmla="*/ 36 h 64"/>
                <a:gd name="T24" fmla="*/ 166 w 441"/>
                <a:gd name="T25" fmla="*/ 25 h 64"/>
                <a:gd name="T26" fmla="*/ 118 w 441"/>
                <a:gd name="T27" fmla="*/ 20 h 64"/>
                <a:gd name="T28" fmla="*/ 64 w 441"/>
                <a:gd name="T29" fmla="*/ 29 h 64"/>
                <a:gd name="T30" fmla="*/ 0 w 441"/>
                <a:gd name="T31" fmla="*/ 39 h 64"/>
                <a:gd name="T32" fmla="*/ 0 w 441"/>
                <a:gd name="T33" fmla="*/ 3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1" h="64">
                  <a:moveTo>
                    <a:pt x="0" y="39"/>
                  </a:moveTo>
                  <a:lnTo>
                    <a:pt x="0" y="39"/>
                  </a:lnTo>
                  <a:lnTo>
                    <a:pt x="7" y="45"/>
                  </a:lnTo>
                  <a:lnTo>
                    <a:pt x="68" y="17"/>
                  </a:lnTo>
                  <a:lnTo>
                    <a:pt x="156" y="6"/>
                  </a:lnTo>
                  <a:lnTo>
                    <a:pt x="238" y="17"/>
                  </a:lnTo>
                  <a:lnTo>
                    <a:pt x="319" y="17"/>
                  </a:lnTo>
                  <a:lnTo>
                    <a:pt x="391" y="0"/>
                  </a:lnTo>
                  <a:lnTo>
                    <a:pt x="330" y="29"/>
                  </a:lnTo>
                  <a:lnTo>
                    <a:pt x="440" y="63"/>
                  </a:lnTo>
                  <a:lnTo>
                    <a:pt x="311" y="36"/>
                  </a:lnTo>
                  <a:lnTo>
                    <a:pt x="215" y="36"/>
                  </a:lnTo>
                  <a:lnTo>
                    <a:pt x="166" y="25"/>
                  </a:lnTo>
                  <a:lnTo>
                    <a:pt x="118" y="20"/>
                  </a:lnTo>
                  <a:lnTo>
                    <a:pt x="64" y="29"/>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3" name="Freeform 1091"/>
            <p:cNvSpPr>
              <a:spLocks/>
            </p:cNvSpPr>
            <p:nvPr/>
          </p:nvSpPr>
          <p:spPr bwMode="auto">
            <a:xfrm>
              <a:off x="4508" y="4418"/>
              <a:ext cx="145" cy="74"/>
            </a:xfrm>
            <a:custGeom>
              <a:avLst/>
              <a:gdLst>
                <a:gd name="T0" fmla="*/ 16 w 145"/>
                <a:gd name="T1" fmla="*/ 16 h 74"/>
                <a:gd name="T2" fmla="*/ 16 w 145"/>
                <a:gd name="T3" fmla="*/ 16 h 74"/>
                <a:gd name="T4" fmla="*/ 44 w 145"/>
                <a:gd name="T5" fmla="*/ 5 h 74"/>
                <a:gd name="T6" fmla="*/ 69 w 145"/>
                <a:gd name="T7" fmla="*/ 5 h 74"/>
                <a:gd name="T8" fmla="*/ 144 w 145"/>
                <a:gd name="T9" fmla="*/ 73 h 74"/>
                <a:gd name="T10" fmla="*/ 141 w 145"/>
                <a:gd name="T11" fmla="*/ 54 h 74"/>
                <a:gd name="T12" fmla="*/ 71 w 145"/>
                <a:gd name="T13" fmla="*/ 0 h 74"/>
                <a:gd name="T14" fmla="*/ 30 w 145"/>
                <a:gd name="T15" fmla="*/ 0 h 74"/>
                <a:gd name="T16" fmla="*/ 0 w 145"/>
                <a:gd name="T17" fmla="*/ 5 h 74"/>
                <a:gd name="T18" fmla="*/ 16 w 145"/>
                <a:gd name="T19" fmla="*/ 16 h 74"/>
                <a:gd name="T20" fmla="*/ 16 w 145"/>
                <a:gd name="T21"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74">
                  <a:moveTo>
                    <a:pt x="16" y="16"/>
                  </a:moveTo>
                  <a:lnTo>
                    <a:pt x="16" y="16"/>
                  </a:lnTo>
                  <a:lnTo>
                    <a:pt x="44" y="5"/>
                  </a:lnTo>
                  <a:lnTo>
                    <a:pt x="69" y="5"/>
                  </a:lnTo>
                  <a:lnTo>
                    <a:pt x="144" y="73"/>
                  </a:lnTo>
                  <a:lnTo>
                    <a:pt x="141" y="54"/>
                  </a:lnTo>
                  <a:lnTo>
                    <a:pt x="71" y="0"/>
                  </a:lnTo>
                  <a:lnTo>
                    <a:pt x="30" y="0"/>
                  </a:lnTo>
                  <a:lnTo>
                    <a:pt x="0" y="5"/>
                  </a:lnTo>
                  <a:lnTo>
                    <a:pt x="16" y="16"/>
                  </a:lnTo>
                  <a:lnTo>
                    <a:pt x="16"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4" name="Freeform 1092"/>
            <p:cNvSpPr>
              <a:spLocks/>
            </p:cNvSpPr>
            <p:nvPr/>
          </p:nvSpPr>
          <p:spPr bwMode="auto">
            <a:xfrm>
              <a:off x="4511" y="4418"/>
              <a:ext cx="370" cy="421"/>
            </a:xfrm>
            <a:custGeom>
              <a:avLst/>
              <a:gdLst>
                <a:gd name="T0" fmla="*/ 334 w 370"/>
                <a:gd name="T1" fmla="*/ 0 h 421"/>
                <a:gd name="T2" fmla="*/ 334 w 370"/>
                <a:gd name="T3" fmla="*/ 0 h 421"/>
                <a:gd name="T4" fmla="*/ 349 w 370"/>
                <a:gd name="T5" fmla="*/ 109 h 421"/>
                <a:gd name="T6" fmla="*/ 353 w 370"/>
                <a:gd name="T7" fmla="*/ 196 h 421"/>
                <a:gd name="T8" fmla="*/ 369 w 370"/>
                <a:gd name="T9" fmla="*/ 329 h 421"/>
                <a:gd name="T10" fmla="*/ 369 w 370"/>
                <a:gd name="T11" fmla="*/ 420 h 421"/>
                <a:gd name="T12" fmla="*/ 349 w 370"/>
                <a:gd name="T13" fmla="*/ 343 h 421"/>
                <a:gd name="T14" fmla="*/ 323 w 370"/>
                <a:gd name="T15" fmla="*/ 324 h 421"/>
                <a:gd name="T16" fmla="*/ 296 w 370"/>
                <a:gd name="T17" fmla="*/ 343 h 421"/>
                <a:gd name="T18" fmla="*/ 244 w 370"/>
                <a:gd name="T19" fmla="*/ 340 h 421"/>
                <a:gd name="T20" fmla="*/ 164 w 370"/>
                <a:gd name="T21" fmla="*/ 364 h 421"/>
                <a:gd name="T22" fmla="*/ 74 w 370"/>
                <a:gd name="T23" fmla="*/ 364 h 421"/>
                <a:gd name="T24" fmla="*/ 31 w 370"/>
                <a:gd name="T25" fmla="*/ 334 h 421"/>
                <a:gd name="T26" fmla="*/ 5 w 370"/>
                <a:gd name="T27" fmla="*/ 281 h 421"/>
                <a:gd name="T28" fmla="*/ 0 w 370"/>
                <a:gd name="T29" fmla="*/ 258 h 421"/>
                <a:gd name="T30" fmla="*/ 38 w 370"/>
                <a:gd name="T31" fmla="*/ 258 h 421"/>
                <a:gd name="T32" fmla="*/ 85 w 370"/>
                <a:gd name="T33" fmla="*/ 239 h 421"/>
                <a:gd name="T34" fmla="*/ 107 w 370"/>
                <a:gd name="T35" fmla="*/ 224 h 421"/>
                <a:gd name="T36" fmla="*/ 141 w 370"/>
                <a:gd name="T37" fmla="*/ 224 h 421"/>
                <a:gd name="T38" fmla="*/ 153 w 370"/>
                <a:gd name="T39" fmla="*/ 176 h 421"/>
                <a:gd name="T40" fmla="*/ 153 w 370"/>
                <a:gd name="T41" fmla="*/ 128 h 421"/>
                <a:gd name="T42" fmla="*/ 141 w 370"/>
                <a:gd name="T43" fmla="*/ 64 h 421"/>
                <a:gd name="T44" fmla="*/ 157 w 370"/>
                <a:gd name="T45" fmla="*/ 82 h 421"/>
                <a:gd name="T46" fmla="*/ 173 w 370"/>
                <a:gd name="T47" fmla="*/ 140 h 421"/>
                <a:gd name="T48" fmla="*/ 173 w 370"/>
                <a:gd name="T49" fmla="*/ 182 h 421"/>
                <a:gd name="T50" fmla="*/ 159 w 370"/>
                <a:gd name="T51" fmla="*/ 220 h 421"/>
                <a:gd name="T52" fmla="*/ 141 w 370"/>
                <a:gd name="T53" fmla="*/ 253 h 421"/>
                <a:gd name="T54" fmla="*/ 141 w 370"/>
                <a:gd name="T55" fmla="*/ 281 h 421"/>
                <a:gd name="T56" fmla="*/ 164 w 370"/>
                <a:gd name="T57" fmla="*/ 286 h 421"/>
                <a:gd name="T58" fmla="*/ 209 w 370"/>
                <a:gd name="T59" fmla="*/ 268 h 421"/>
                <a:gd name="T60" fmla="*/ 231 w 370"/>
                <a:gd name="T61" fmla="*/ 277 h 421"/>
                <a:gd name="T62" fmla="*/ 267 w 370"/>
                <a:gd name="T63" fmla="*/ 234 h 421"/>
                <a:gd name="T64" fmla="*/ 267 w 370"/>
                <a:gd name="T65" fmla="*/ 277 h 421"/>
                <a:gd name="T66" fmla="*/ 303 w 370"/>
                <a:gd name="T67" fmla="*/ 249 h 421"/>
                <a:gd name="T68" fmla="*/ 334 w 370"/>
                <a:gd name="T69" fmla="*/ 196 h 421"/>
                <a:gd name="T70" fmla="*/ 338 w 370"/>
                <a:gd name="T71" fmla="*/ 128 h 421"/>
                <a:gd name="T72" fmla="*/ 327 w 370"/>
                <a:gd name="T73" fmla="*/ 57 h 421"/>
                <a:gd name="T74" fmla="*/ 293 w 370"/>
                <a:gd name="T75" fmla="*/ 25 h 421"/>
                <a:gd name="T76" fmla="*/ 253 w 370"/>
                <a:gd name="T77" fmla="*/ 19 h 421"/>
                <a:gd name="T78" fmla="*/ 183 w 370"/>
                <a:gd name="T79" fmla="*/ 38 h 421"/>
                <a:gd name="T80" fmla="*/ 148 w 370"/>
                <a:gd name="T81" fmla="*/ 38 h 421"/>
                <a:gd name="T82" fmla="*/ 187 w 370"/>
                <a:gd name="T83" fmla="*/ 28 h 421"/>
                <a:gd name="T84" fmla="*/ 255 w 370"/>
                <a:gd name="T85" fmla="*/ 9 h 421"/>
                <a:gd name="T86" fmla="*/ 288 w 370"/>
                <a:gd name="T87" fmla="*/ 5 h 421"/>
                <a:gd name="T88" fmla="*/ 327 w 370"/>
                <a:gd name="T89" fmla="*/ 9 h 421"/>
                <a:gd name="T90" fmla="*/ 334 w 370"/>
                <a:gd name="T91" fmla="*/ 0 h 421"/>
                <a:gd name="T92" fmla="*/ 334 w 370"/>
                <a:gd name="T9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0" h="421">
                  <a:moveTo>
                    <a:pt x="334" y="0"/>
                  </a:moveTo>
                  <a:lnTo>
                    <a:pt x="334" y="0"/>
                  </a:lnTo>
                  <a:lnTo>
                    <a:pt x="349" y="109"/>
                  </a:lnTo>
                  <a:lnTo>
                    <a:pt x="353" y="196"/>
                  </a:lnTo>
                  <a:lnTo>
                    <a:pt x="369" y="329"/>
                  </a:lnTo>
                  <a:lnTo>
                    <a:pt x="369" y="420"/>
                  </a:lnTo>
                  <a:lnTo>
                    <a:pt x="349" y="343"/>
                  </a:lnTo>
                  <a:lnTo>
                    <a:pt x="323" y="324"/>
                  </a:lnTo>
                  <a:lnTo>
                    <a:pt x="296" y="343"/>
                  </a:lnTo>
                  <a:lnTo>
                    <a:pt x="244" y="340"/>
                  </a:lnTo>
                  <a:lnTo>
                    <a:pt x="164" y="364"/>
                  </a:lnTo>
                  <a:lnTo>
                    <a:pt x="74" y="364"/>
                  </a:lnTo>
                  <a:lnTo>
                    <a:pt x="31" y="334"/>
                  </a:lnTo>
                  <a:lnTo>
                    <a:pt x="5" y="281"/>
                  </a:lnTo>
                  <a:lnTo>
                    <a:pt x="0" y="258"/>
                  </a:lnTo>
                  <a:lnTo>
                    <a:pt x="38" y="258"/>
                  </a:lnTo>
                  <a:lnTo>
                    <a:pt x="85" y="239"/>
                  </a:lnTo>
                  <a:lnTo>
                    <a:pt x="107" y="224"/>
                  </a:lnTo>
                  <a:lnTo>
                    <a:pt x="141" y="224"/>
                  </a:lnTo>
                  <a:lnTo>
                    <a:pt x="153" y="176"/>
                  </a:lnTo>
                  <a:lnTo>
                    <a:pt x="153" y="128"/>
                  </a:lnTo>
                  <a:lnTo>
                    <a:pt x="141" y="64"/>
                  </a:lnTo>
                  <a:lnTo>
                    <a:pt x="157" y="82"/>
                  </a:lnTo>
                  <a:lnTo>
                    <a:pt x="173" y="140"/>
                  </a:lnTo>
                  <a:lnTo>
                    <a:pt x="173" y="182"/>
                  </a:lnTo>
                  <a:lnTo>
                    <a:pt x="159" y="220"/>
                  </a:lnTo>
                  <a:lnTo>
                    <a:pt x="141" y="253"/>
                  </a:lnTo>
                  <a:lnTo>
                    <a:pt x="141" y="281"/>
                  </a:lnTo>
                  <a:lnTo>
                    <a:pt x="164" y="286"/>
                  </a:lnTo>
                  <a:lnTo>
                    <a:pt x="209" y="268"/>
                  </a:lnTo>
                  <a:lnTo>
                    <a:pt x="231" y="277"/>
                  </a:lnTo>
                  <a:lnTo>
                    <a:pt x="267" y="234"/>
                  </a:lnTo>
                  <a:lnTo>
                    <a:pt x="267" y="277"/>
                  </a:lnTo>
                  <a:lnTo>
                    <a:pt x="303" y="249"/>
                  </a:lnTo>
                  <a:lnTo>
                    <a:pt x="334" y="196"/>
                  </a:lnTo>
                  <a:lnTo>
                    <a:pt x="338" y="128"/>
                  </a:lnTo>
                  <a:lnTo>
                    <a:pt x="327" y="57"/>
                  </a:lnTo>
                  <a:lnTo>
                    <a:pt x="293" y="25"/>
                  </a:lnTo>
                  <a:lnTo>
                    <a:pt x="253" y="19"/>
                  </a:lnTo>
                  <a:lnTo>
                    <a:pt x="183" y="38"/>
                  </a:lnTo>
                  <a:lnTo>
                    <a:pt x="148" y="38"/>
                  </a:lnTo>
                  <a:lnTo>
                    <a:pt x="187" y="28"/>
                  </a:lnTo>
                  <a:lnTo>
                    <a:pt x="255" y="9"/>
                  </a:lnTo>
                  <a:lnTo>
                    <a:pt x="288" y="5"/>
                  </a:lnTo>
                  <a:lnTo>
                    <a:pt x="327" y="9"/>
                  </a:lnTo>
                  <a:lnTo>
                    <a:pt x="334" y="0"/>
                  </a:lnTo>
                  <a:lnTo>
                    <a:pt x="33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5" name="Freeform 1093"/>
            <p:cNvSpPr>
              <a:spLocks/>
            </p:cNvSpPr>
            <p:nvPr/>
          </p:nvSpPr>
          <p:spPr bwMode="auto">
            <a:xfrm>
              <a:off x="4664" y="3645"/>
              <a:ext cx="167" cy="812"/>
            </a:xfrm>
            <a:custGeom>
              <a:avLst/>
              <a:gdLst>
                <a:gd name="T0" fmla="*/ 20 w 167"/>
                <a:gd name="T1" fmla="*/ 808 h 812"/>
                <a:gd name="T2" fmla="*/ 20 w 167"/>
                <a:gd name="T3" fmla="*/ 808 h 812"/>
                <a:gd name="T4" fmla="*/ 23 w 167"/>
                <a:gd name="T5" fmla="*/ 789 h 812"/>
                <a:gd name="T6" fmla="*/ 38 w 167"/>
                <a:gd name="T7" fmla="*/ 759 h 812"/>
                <a:gd name="T8" fmla="*/ 71 w 167"/>
                <a:gd name="T9" fmla="*/ 740 h 812"/>
                <a:gd name="T10" fmla="*/ 129 w 167"/>
                <a:gd name="T11" fmla="*/ 716 h 812"/>
                <a:gd name="T12" fmla="*/ 149 w 167"/>
                <a:gd name="T13" fmla="*/ 712 h 812"/>
                <a:gd name="T14" fmla="*/ 91 w 167"/>
                <a:gd name="T15" fmla="*/ 687 h 812"/>
                <a:gd name="T16" fmla="*/ 91 w 167"/>
                <a:gd name="T17" fmla="*/ 644 h 812"/>
                <a:gd name="T18" fmla="*/ 166 w 167"/>
                <a:gd name="T19" fmla="*/ 593 h 812"/>
                <a:gd name="T20" fmla="*/ 149 w 167"/>
                <a:gd name="T21" fmla="*/ 478 h 812"/>
                <a:gd name="T22" fmla="*/ 135 w 167"/>
                <a:gd name="T23" fmla="*/ 392 h 812"/>
                <a:gd name="T24" fmla="*/ 135 w 167"/>
                <a:gd name="T25" fmla="*/ 314 h 812"/>
                <a:gd name="T26" fmla="*/ 105 w 167"/>
                <a:gd name="T27" fmla="*/ 191 h 812"/>
                <a:gd name="T28" fmla="*/ 78 w 167"/>
                <a:gd name="T29" fmla="*/ 0 h 812"/>
                <a:gd name="T30" fmla="*/ 91 w 167"/>
                <a:gd name="T31" fmla="*/ 139 h 812"/>
                <a:gd name="T32" fmla="*/ 86 w 167"/>
                <a:gd name="T33" fmla="*/ 177 h 812"/>
                <a:gd name="T34" fmla="*/ 105 w 167"/>
                <a:gd name="T35" fmla="*/ 291 h 812"/>
                <a:gd name="T36" fmla="*/ 102 w 167"/>
                <a:gd name="T37" fmla="*/ 334 h 812"/>
                <a:gd name="T38" fmla="*/ 38 w 167"/>
                <a:gd name="T39" fmla="*/ 295 h 812"/>
                <a:gd name="T40" fmla="*/ 71 w 167"/>
                <a:gd name="T41" fmla="*/ 330 h 812"/>
                <a:gd name="T42" fmla="*/ 78 w 167"/>
                <a:gd name="T43" fmla="*/ 359 h 812"/>
                <a:gd name="T44" fmla="*/ 105 w 167"/>
                <a:gd name="T45" fmla="*/ 392 h 812"/>
                <a:gd name="T46" fmla="*/ 105 w 167"/>
                <a:gd name="T47" fmla="*/ 414 h 812"/>
                <a:gd name="T48" fmla="*/ 94 w 167"/>
                <a:gd name="T49" fmla="*/ 443 h 812"/>
                <a:gd name="T50" fmla="*/ 124 w 167"/>
                <a:gd name="T51" fmla="*/ 468 h 812"/>
                <a:gd name="T52" fmla="*/ 124 w 167"/>
                <a:gd name="T53" fmla="*/ 516 h 812"/>
                <a:gd name="T54" fmla="*/ 110 w 167"/>
                <a:gd name="T55" fmla="*/ 529 h 812"/>
                <a:gd name="T56" fmla="*/ 91 w 167"/>
                <a:gd name="T57" fmla="*/ 511 h 812"/>
                <a:gd name="T58" fmla="*/ 34 w 167"/>
                <a:gd name="T59" fmla="*/ 367 h 812"/>
                <a:gd name="T60" fmla="*/ 23 w 167"/>
                <a:gd name="T61" fmla="*/ 273 h 812"/>
                <a:gd name="T62" fmla="*/ 53 w 167"/>
                <a:gd name="T63" fmla="*/ 42 h 812"/>
                <a:gd name="T64" fmla="*/ 14 w 167"/>
                <a:gd name="T65" fmla="*/ 273 h 812"/>
                <a:gd name="T66" fmla="*/ 23 w 167"/>
                <a:gd name="T67" fmla="*/ 373 h 812"/>
                <a:gd name="T68" fmla="*/ 20 w 167"/>
                <a:gd name="T69" fmla="*/ 574 h 812"/>
                <a:gd name="T70" fmla="*/ 30 w 167"/>
                <a:gd name="T71" fmla="*/ 453 h 812"/>
                <a:gd name="T72" fmla="*/ 64 w 167"/>
                <a:gd name="T73" fmla="*/ 567 h 812"/>
                <a:gd name="T74" fmla="*/ 91 w 167"/>
                <a:gd name="T75" fmla="*/ 619 h 812"/>
                <a:gd name="T76" fmla="*/ 91 w 167"/>
                <a:gd name="T77" fmla="*/ 644 h 812"/>
                <a:gd name="T78" fmla="*/ 60 w 167"/>
                <a:gd name="T79" fmla="*/ 644 h 812"/>
                <a:gd name="T80" fmla="*/ 20 w 167"/>
                <a:gd name="T81" fmla="*/ 597 h 812"/>
                <a:gd name="T82" fmla="*/ 34 w 167"/>
                <a:gd name="T83" fmla="*/ 662 h 812"/>
                <a:gd name="T84" fmla="*/ 34 w 167"/>
                <a:gd name="T85" fmla="*/ 697 h 812"/>
                <a:gd name="T86" fmla="*/ 23 w 167"/>
                <a:gd name="T87" fmla="*/ 730 h 812"/>
                <a:gd name="T88" fmla="*/ 0 w 167"/>
                <a:gd name="T89" fmla="*/ 798 h 812"/>
                <a:gd name="T90" fmla="*/ 6 w 167"/>
                <a:gd name="T91" fmla="*/ 811 h 812"/>
                <a:gd name="T92" fmla="*/ 20 w 167"/>
                <a:gd name="T93" fmla="*/ 808 h 812"/>
                <a:gd name="T94" fmla="*/ 20 w 167"/>
                <a:gd name="T95" fmla="*/ 8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812">
                  <a:moveTo>
                    <a:pt x="20" y="808"/>
                  </a:moveTo>
                  <a:lnTo>
                    <a:pt x="20" y="808"/>
                  </a:lnTo>
                  <a:lnTo>
                    <a:pt x="23" y="789"/>
                  </a:lnTo>
                  <a:lnTo>
                    <a:pt x="38" y="759"/>
                  </a:lnTo>
                  <a:lnTo>
                    <a:pt x="71" y="740"/>
                  </a:lnTo>
                  <a:lnTo>
                    <a:pt x="129" y="716"/>
                  </a:lnTo>
                  <a:lnTo>
                    <a:pt x="149" y="712"/>
                  </a:lnTo>
                  <a:lnTo>
                    <a:pt x="91" y="687"/>
                  </a:lnTo>
                  <a:lnTo>
                    <a:pt x="91" y="644"/>
                  </a:lnTo>
                  <a:lnTo>
                    <a:pt x="166" y="593"/>
                  </a:lnTo>
                  <a:lnTo>
                    <a:pt x="149" y="478"/>
                  </a:lnTo>
                  <a:lnTo>
                    <a:pt x="135" y="392"/>
                  </a:lnTo>
                  <a:lnTo>
                    <a:pt x="135" y="314"/>
                  </a:lnTo>
                  <a:lnTo>
                    <a:pt x="105" y="191"/>
                  </a:lnTo>
                  <a:lnTo>
                    <a:pt x="78" y="0"/>
                  </a:lnTo>
                  <a:lnTo>
                    <a:pt x="91" y="139"/>
                  </a:lnTo>
                  <a:lnTo>
                    <a:pt x="86" y="177"/>
                  </a:lnTo>
                  <a:lnTo>
                    <a:pt x="105" y="291"/>
                  </a:lnTo>
                  <a:lnTo>
                    <a:pt x="102" y="334"/>
                  </a:lnTo>
                  <a:lnTo>
                    <a:pt x="38" y="295"/>
                  </a:lnTo>
                  <a:lnTo>
                    <a:pt x="71" y="330"/>
                  </a:lnTo>
                  <a:lnTo>
                    <a:pt x="78" y="359"/>
                  </a:lnTo>
                  <a:lnTo>
                    <a:pt x="105" y="392"/>
                  </a:lnTo>
                  <a:lnTo>
                    <a:pt x="105" y="414"/>
                  </a:lnTo>
                  <a:lnTo>
                    <a:pt x="94" y="443"/>
                  </a:lnTo>
                  <a:lnTo>
                    <a:pt x="124" y="468"/>
                  </a:lnTo>
                  <a:lnTo>
                    <a:pt x="124" y="516"/>
                  </a:lnTo>
                  <a:lnTo>
                    <a:pt x="110" y="529"/>
                  </a:lnTo>
                  <a:lnTo>
                    <a:pt x="91" y="511"/>
                  </a:lnTo>
                  <a:lnTo>
                    <a:pt x="34" y="367"/>
                  </a:lnTo>
                  <a:lnTo>
                    <a:pt x="23" y="273"/>
                  </a:lnTo>
                  <a:lnTo>
                    <a:pt x="53" y="42"/>
                  </a:lnTo>
                  <a:lnTo>
                    <a:pt x="14" y="273"/>
                  </a:lnTo>
                  <a:lnTo>
                    <a:pt x="23" y="373"/>
                  </a:lnTo>
                  <a:lnTo>
                    <a:pt x="20" y="574"/>
                  </a:lnTo>
                  <a:lnTo>
                    <a:pt x="30" y="453"/>
                  </a:lnTo>
                  <a:lnTo>
                    <a:pt x="64" y="567"/>
                  </a:lnTo>
                  <a:lnTo>
                    <a:pt x="91" y="619"/>
                  </a:lnTo>
                  <a:lnTo>
                    <a:pt x="91" y="644"/>
                  </a:lnTo>
                  <a:lnTo>
                    <a:pt x="60" y="644"/>
                  </a:lnTo>
                  <a:lnTo>
                    <a:pt x="20" y="597"/>
                  </a:lnTo>
                  <a:lnTo>
                    <a:pt x="34" y="662"/>
                  </a:lnTo>
                  <a:lnTo>
                    <a:pt x="34" y="697"/>
                  </a:lnTo>
                  <a:lnTo>
                    <a:pt x="23" y="730"/>
                  </a:lnTo>
                  <a:lnTo>
                    <a:pt x="0" y="798"/>
                  </a:lnTo>
                  <a:lnTo>
                    <a:pt x="6" y="811"/>
                  </a:lnTo>
                  <a:lnTo>
                    <a:pt x="20" y="808"/>
                  </a:lnTo>
                  <a:lnTo>
                    <a:pt x="20" y="80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6" name="Freeform 1094"/>
            <p:cNvSpPr>
              <a:spLocks/>
            </p:cNvSpPr>
            <p:nvPr/>
          </p:nvSpPr>
          <p:spPr bwMode="auto">
            <a:xfrm>
              <a:off x="4842" y="3732"/>
              <a:ext cx="80" cy="463"/>
            </a:xfrm>
            <a:custGeom>
              <a:avLst/>
              <a:gdLst>
                <a:gd name="T0" fmla="*/ 14 w 80"/>
                <a:gd name="T1" fmla="*/ 27 h 463"/>
                <a:gd name="T2" fmla="*/ 14 w 80"/>
                <a:gd name="T3" fmla="*/ 27 h 463"/>
                <a:gd name="T4" fmla="*/ 31 w 80"/>
                <a:gd name="T5" fmla="*/ 90 h 463"/>
                <a:gd name="T6" fmla="*/ 38 w 80"/>
                <a:gd name="T7" fmla="*/ 274 h 463"/>
                <a:gd name="T8" fmla="*/ 46 w 80"/>
                <a:gd name="T9" fmla="*/ 356 h 463"/>
                <a:gd name="T10" fmla="*/ 56 w 80"/>
                <a:gd name="T11" fmla="*/ 414 h 463"/>
                <a:gd name="T12" fmla="*/ 79 w 80"/>
                <a:gd name="T13" fmla="*/ 462 h 463"/>
                <a:gd name="T14" fmla="*/ 48 w 80"/>
                <a:gd name="T15" fmla="*/ 414 h 463"/>
                <a:gd name="T16" fmla="*/ 31 w 80"/>
                <a:gd name="T17" fmla="*/ 323 h 463"/>
                <a:gd name="T18" fmla="*/ 22 w 80"/>
                <a:gd name="T19" fmla="*/ 114 h 463"/>
                <a:gd name="T20" fmla="*/ 14 w 80"/>
                <a:gd name="T21" fmla="*/ 46 h 463"/>
                <a:gd name="T22" fmla="*/ 0 w 80"/>
                <a:gd name="T23" fmla="*/ 0 h 463"/>
                <a:gd name="T24" fmla="*/ 14 w 80"/>
                <a:gd name="T25" fmla="*/ 27 h 463"/>
                <a:gd name="T26" fmla="*/ 14 w 80"/>
                <a:gd name="T27" fmla="*/ 2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63">
                  <a:moveTo>
                    <a:pt x="14" y="27"/>
                  </a:moveTo>
                  <a:lnTo>
                    <a:pt x="14" y="27"/>
                  </a:lnTo>
                  <a:lnTo>
                    <a:pt x="31" y="90"/>
                  </a:lnTo>
                  <a:lnTo>
                    <a:pt x="38" y="274"/>
                  </a:lnTo>
                  <a:lnTo>
                    <a:pt x="46" y="356"/>
                  </a:lnTo>
                  <a:lnTo>
                    <a:pt x="56" y="414"/>
                  </a:lnTo>
                  <a:lnTo>
                    <a:pt x="79" y="462"/>
                  </a:lnTo>
                  <a:lnTo>
                    <a:pt x="48" y="414"/>
                  </a:lnTo>
                  <a:lnTo>
                    <a:pt x="31" y="323"/>
                  </a:lnTo>
                  <a:lnTo>
                    <a:pt x="22" y="114"/>
                  </a:lnTo>
                  <a:lnTo>
                    <a:pt x="14" y="46"/>
                  </a:lnTo>
                  <a:lnTo>
                    <a:pt x="0" y="0"/>
                  </a:lnTo>
                  <a:lnTo>
                    <a:pt x="14" y="27"/>
                  </a:lnTo>
                  <a:lnTo>
                    <a:pt x="14" y="2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7" name="Freeform 1095"/>
            <p:cNvSpPr>
              <a:spLocks/>
            </p:cNvSpPr>
            <p:nvPr/>
          </p:nvSpPr>
          <p:spPr bwMode="auto">
            <a:xfrm>
              <a:off x="4742" y="3435"/>
              <a:ext cx="302" cy="211"/>
            </a:xfrm>
            <a:custGeom>
              <a:avLst/>
              <a:gdLst>
                <a:gd name="T0" fmla="*/ 0 w 302"/>
                <a:gd name="T1" fmla="*/ 210 h 211"/>
                <a:gd name="T2" fmla="*/ 0 w 302"/>
                <a:gd name="T3" fmla="*/ 210 h 211"/>
                <a:gd name="T4" fmla="*/ 16 w 302"/>
                <a:gd name="T5" fmla="*/ 186 h 211"/>
                <a:gd name="T6" fmla="*/ 255 w 302"/>
                <a:gd name="T7" fmla="*/ 47 h 211"/>
                <a:gd name="T8" fmla="*/ 301 w 302"/>
                <a:gd name="T9" fmla="*/ 0 h 211"/>
                <a:gd name="T10" fmla="*/ 259 w 302"/>
                <a:gd name="T11" fmla="*/ 63 h 211"/>
                <a:gd name="T12" fmla="*/ 168 w 302"/>
                <a:gd name="T13" fmla="*/ 130 h 211"/>
                <a:gd name="T14" fmla="*/ 138 w 302"/>
                <a:gd name="T15" fmla="*/ 130 h 211"/>
                <a:gd name="T16" fmla="*/ 22 w 302"/>
                <a:gd name="T17" fmla="*/ 191 h 211"/>
                <a:gd name="T18" fmla="*/ 0 w 302"/>
                <a:gd name="T19" fmla="*/ 210 h 211"/>
                <a:gd name="T20" fmla="*/ 0 w 302"/>
                <a:gd name="T21"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11">
                  <a:moveTo>
                    <a:pt x="0" y="210"/>
                  </a:moveTo>
                  <a:lnTo>
                    <a:pt x="0" y="210"/>
                  </a:lnTo>
                  <a:lnTo>
                    <a:pt x="16" y="186"/>
                  </a:lnTo>
                  <a:lnTo>
                    <a:pt x="255" y="47"/>
                  </a:lnTo>
                  <a:lnTo>
                    <a:pt x="301" y="0"/>
                  </a:lnTo>
                  <a:lnTo>
                    <a:pt x="259" y="63"/>
                  </a:lnTo>
                  <a:lnTo>
                    <a:pt x="168" y="130"/>
                  </a:lnTo>
                  <a:lnTo>
                    <a:pt x="138" y="130"/>
                  </a:lnTo>
                  <a:lnTo>
                    <a:pt x="22" y="191"/>
                  </a:lnTo>
                  <a:lnTo>
                    <a:pt x="0" y="210"/>
                  </a:lnTo>
                  <a:lnTo>
                    <a:pt x="0" y="21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8" name="Freeform 1096"/>
            <p:cNvSpPr>
              <a:spLocks/>
            </p:cNvSpPr>
            <p:nvPr/>
          </p:nvSpPr>
          <p:spPr bwMode="auto">
            <a:xfrm>
              <a:off x="4944" y="4427"/>
              <a:ext cx="249" cy="417"/>
            </a:xfrm>
            <a:custGeom>
              <a:avLst/>
              <a:gdLst>
                <a:gd name="T0" fmla="*/ 0 w 249"/>
                <a:gd name="T1" fmla="*/ 416 h 417"/>
                <a:gd name="T2" fmla="*/ 0 w 249"/>
                <a:gd name="T3" fmla="*/ 416 h 417"/>
                <a:gd name="T4" fmla="*/ 34 w 249"/>
                <a:gd name="T5" fmla="*/ 345 h 417"/>
                <a:gd name="T6" fmla="*/ 136 w 249"/>
                <a:gd name="T7" fmla="*/ 173 h 417"/>
                <a:gd name="T8" fmla="*/ 236 w 249"/>
                <a:gd name="T9" fmla="*/ 0 h 417"/>
                <a:gd name="T10" fmla="*/ 248 w 249"/>
                <a:gd name="T11" fmla="*/ 0 h 417"/>
                <a:gd name="T12" fmla="*/ 200 w 249"/>
                <a:gd name="T13" fmla="*/ 83 h 417"/>
                <a:gd name="T14" fmla="*/ 133 w 249"/>
                <a:gd name="T15" fmla="*/ 205 h 417"/>
                <a:gd name="T16" fmla="*/ 93 w 249"/>
                <a:gd name="T17" fmla="*/ 268 h 417"/>
                <a:gd name="T18" fmla="*/ 73 w 249"/>
                <a:gd name="T19" fmla="*/ 320 h 417"/>
                <a:gd name="T20" fmla="*/ 64 w 249"/>
                <a:gd name="T21" fmla="*/ 368 h 417"/>
                <a:gd name="T22" fmla="*/ 68 w 249"/>
                <a:gd name="T23" fmla="*/ 407 h 417"/>
                <a:gd name="T24" fmla="*/ 76 w 249"/>
                <a:gd name="T25" fmla="*/ 416 h 417"/>
                <a:gd name="T26" fmla="*/ 0 w 249"/>
                <a:gd name="T27" fmla="*/ 416 h 417"/>
                <a:gd name="T28" fmla="*/ 0 w 249"/>
                <a:gd name="T29" fmla="*/ 41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417">
                  <a:moveTo>
                    <a:pt x="0" y="416"/>
                  </a:moveTo>
                  <a:lnTo>
                    <a:pt x="0" y="416"/>
                  </a:lnTo>
                  <a:lnTo>
                    <a:pt x="34" y="345"/>
                  </a:lnTo>
                  <a:lnTo>
                    <a:pt x="136" y="173"/>
                  </a:lnTo>
                  <a:lnTo>
                    <a:pt x="236" y="0"/>
                  </a:lnTo>
                  <a:lnTo>
                    <a:pt x="248" y="0"/>
                  </a:lnTo>
                  <a:lnTo>
                    <a:pt x="200" y="83"/>
                  </a:lnTo>
                  <a:lnTo>
                    <a:pt x="133" y="205"/>
                  </a:lnTo>
                  <a:lnTo>
                    <a:pt x="93" y="268"/>
                  </a:lnTo>
                  <a:lnTo>
                    <a:pt x="73" y="320"/>
                  </a:lnTo>
                  <a:lnTo>
                    <a:pt x="64" y="368"/>
                  </a:lnTo>
                  <a:lnTo>
                    <a:pt x="68" y="407"/>
                  </a:lnTo>
                  <a:lnTo>
                    <a:pt x="76" y="416"/>
                  </a:lnTo>
                  <a:lnTo>
                    <a:pt x="0" y="416"/>
                  </a:lnTo>
                  <a:lnTo>
                    <a:pt x="0" y="4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69" name="Freeform 1097"/>
            <p:cNvSpPr>
              <a:spLocks/>
            </p:cNvSpPr>
            <p:nvPr/>
          </p:nvSpPr>
          <p:spPr bwMode="auto">
            <a:xfrm>
              <a:off x="5043" y="3364"/>
              <a:ext cx="346" cy="831"/>
            </a:xfrm>
            <a:custGeom>
              <a:avLst/>
              <a:gdLst>
                <a:gd name="T0" fmla="*/ 11 w 346"/>
                <a:gd name="T1" fmla="*/ 90 h 831"/>
                <a:gd name="T2" fmla="*/ 11 w 346"/>
                <a:gd name="T3" fmla="*/ 90 h 831"/>
                <a:gd name="T4" fmla="*/ 24 w 346"/>
                <a:gd name="T5" fmla="*/ 142 h 831"/>
                <a:gd name="T6" fmla="*/ 24 w 346"/>
                <a:gd name="T7" fmla="*/ 214 h 831"/>
                <a:gd name="T8" fmla="*/ 11 w 346"/>
                <a:gd name="T9" fmla="*/ 454 h 831"/>
                <a:gd name="T10" fmla="*/ 11 w 346"/>
                <a:gd name="T11" fmla="*/ 548 h 831"/>
                <a:gd name="T12" fmla="*/ 34 w 346"/>
                <a:gd name="T13" fmla="*/ 463 h 831"/>
                <a:gd name="T14" fmla="*/ 43 w 346"/>
                <a:gd name="T15" fmla="*/ 372 h 831"/>
                <a:gd name="T16" fmla="*/ 49 w 346"/>
                <a:gd name="T17" fmla="*/ 320 h 831"/>
                <a:gd name="T18" fmla="*/ 69 w 346"/>
                <a:gd name="T19" fmla="*/ 272 h 831"/>
                <a:gd name="T20" fmla="*/ 79 w 346"/>
                <a:gd name="T21" fmla="*/ 243 h 831"/>
                <a:gd name="T22" fmla="*/ 69 w 346"/>
                <a:gd name="T23" fmla="*/ 229 h 831"/>
                <a:gd name="T24" fmla="*/ 62 w 346"/>
                <a:gd name="T25" fmla="*/ 195 h 831"/>
                <a:gd name="T26" fmla="*/ 44 w 346"/>
                <a:gd name="T27" fmla="*/ 238 h 831"/>
                <a:gd name="T28" fmla="*/ 61 w 346"/>
                <a:gd name="T29" fmla="*/ 181 h 831"/>
                <a:gd name="T30" fmla="*/ 91 w 346"/>
                <a:gd name="T31" fmla="*/ 142 h 831"/>
                <a:gd name="T32" fmla="*/ 27 w 346"/>
                <a:gd name="T33" fmla="*/ 75 h 831"/>
                <a:gd name="T34" fmla="*/ 122 w 346"/>
                <a:gd name="T35" fmla="*/ 152 h 831"/>
                <a:gd name="T36" fmla="*/ 79 w 346"/>
                <a:gd name="T37" fmla="*/ 176 h 831"/>
                <a:gd name="T38" fmla="*/ 71 w 346"/>
                <a:gd name="T39" fmla="*/ 195 h 831"/>
                <a:gd name="T40" fmla="*/ 76 w 346"/>
                <a:gd name="T41" fmla="*/ 224 h 831"/>
                <a:gd name="T42" fmla="*/ 93 w 346"/>
                <a:gd name="T43" fmla="*/ 243 h 831"/>
                <a:gd name="T44" fmla="*/ 83 w 346"/>
                <a:gd name="T45" fmla="*/ 262 h 831"/>
                <a:gd name="T46" fmla="*/ 61 w 346"/>
                <a:gd name="T47" fmla="*/ 329 h 831"/>
                <a:gd name="T48" fmla="*/ 52 w 346"/>
                <a:gd name="T49" fmla="*/ 420 h 831"/>
                <a:gd name="T50" fmla="*/ 52 w 346"/>
                <a:gd name="T51" fmla="*/ 482 h 831"/>
                <a:gd name="T52" fmla="*/ 37 w 346"/>
                <a:gd name="T53" fmla="*/ 572 h 831"/>
                <a:gd name="T54" fmla="*/ 34 w 346"/>
                <a:gd name="T55" fmla="*/ 691 h 831"/>
                <a:gd name="T56" fmla="*/ 61 w 346"/>
                <a:gd name="T57" fmla="*/ 810 h 831"/>
                <a:gd name="T58" fmla="*/ 122 w 346"/>
                <a:gd name="T59" fmla="*/ 582 h 831"/>
                <a:gd name="T60" fmla="*/ 166 w 346"/>
                <a:gd name="T61" fmla="*/ 477 h 831"/>
                <a:gd name="T62" fmla="*/ 208 w 346"/>
                <a:gd name="T63" fmla="*/ 295 h 831"/>
                <a:gd name="T64" fmla="*/ 345 w 346"/>
                <a:gd name="T65" fmla="*/ 0 h 831"/>
                <a:gd name="T66" fmla="*/ 233 w 346"/>
                <a:gd name="T67" fmla="*/ 286 h 831"/>
                <a:gd name="T68" fmla="*/ 193 w 346"/>
                <a:gd name="T69" fmla="*/ 400 h 831"/>
                <a:gd name="T70" fmla="*/ 163 w 346"/>
                <a:gd name="T71" fmla="*/ 515 h 831"/>
                <a:gd name="T72" fmla="*/ 129 w 346"/>
                <a:gd name="T73" fmla="*/ 592 h 831"/>
                <a:gd name="T74" fmla="*/ 61 w 346"/>
                <a:gd name="T75" fmla="*/ 830 h 831"/>
                <a:gd name="T76" fmla="*/ 19 w 346"/>
                <a:gd name="T77" fmla="*/ 687 h 831"/>
                <a:gd name="T78" fmla="*/ 0 w 346"/>
                <a:gd name="T79" fmla="*/ 548 h 831"/>
                <a:gd name="T80" fmla="*/ 0 w 346"/>
                <a:gd name="T81" fmla="*/ 420 h 831"/>
                <a:gd name="T82" fmla="*/ 11 w 346"/>
                <a:gd name="T83" fmla="*/ 234 h 831"/>
                <a:gd name="T84" fmla="*/ 11 w 346"/>
                <a:gd name="T85" fmla="*/ 118 h 831"/>
                <a:gd name="T86" fmla="*/ 11 w 346"/>
                <a:gd name="T87" fmla="*/ 90 h 831"/>
                <a:gd name="T88" fmla="*/ 11 w 346"/>
                <a:gd name="T89" fmla="*/ 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831">
                  <a:moveTo>
                    <a:pt x="11" y="90"/>
                  </a:moveTo>
                  <a:lnTo>
                    <a:pt x="11" y="90"/>
                  </a:lnTo>
                  <a:lnTo>
                    <a:pt x="24" y="142"/>
                  </a:lnTo>
                  <a:lnTo>
                    <a:pt x="24" y="214"/>
                  </a:lnTo>
                  <a:lnTo>
                    <a:pt x="11" y="454"/>
                  </a:lnTo>
                  <a:lnTo>
                    <a:pt x="11" y="548"/>
                  </a:lnTo>
                  <a:lnTo>
                    <a:pt x="34" y="463"/>
                  </a:lnTo>
                  <a:lnTo>
                    <a:pt x="43" y="372"/>
                  </a:lnTo>
                  <a:lnTo>
                    <a:pt x="49" y="320"/>
                  </a:lnTo>
                  <a:lnTo>
                    <a:pt x="69" y="272"/>
                  </a:lnTo>
                  <a:lnTo>
                    <a:pt x="79" y="243"/>
                  </a:lnTo>
                  <a:lnTo>
                    <a:pt x="69" y="229"/>
                  </a:lnTo>
                  <a:lnTo>
                    <a:pt x="62" y="195"/>
                  </a:lnTo>
                  <a:lnTo>
                    <a:pt x="44" y="238"/>
                  </a:lnTo>
                  <a:lnTo>
                    <a:pt x="61" y="181"/>
                  </a:lnTo>
                  <a:lnTo>
                    <a:pt x="91" y="142"/>
                  </a:lnTo>
                  <a:lnTo>
                    <a:pt x="27" y="75"/>
                  </a:lnTo>
                  <a:lnTo>
                    <a:pt x="122" y="152"/>
                  </a:lnTo>
                  <a:lnTo>
                    <a:pt x="79" y="176"/>
                  </a:lnTo>
                  <a:lnTo>
                    <a:pt x="71" y="195"/>
                  </a:lnTo>
                  <a:lnTo>
                    <a:pt x="76" y="224"/>
                  </a:lnTo>
                  <a:lnTo>
                    <a:pt x="93" y="243"/>
                  </a:lnTo>
                  <a:lnTo>
                    <a:pt x="83" y="262"/>
                  </a:lnTo>
                  <a:lnTo>
                    <a:pt x="61" y="329"/>
                  </a:lnTo>
                  <a:lnTo>
                    <a:pt x="52" y="420"/>
                  </a:lnTo>
                  <a:lnTo>
                    <a:pt x="52" y="482"/>
                  </a:lnTo>
                  <a:lnTo>
                    <a:pt x="37" y="572"/>
                  </a:lnTo>
                  <a:lnTo>
                    <a:pt x="34" y="691"/>
                  </a:lnTo>
                  <a:lnTo>
                    <a:pt x="61" y="810"/>
                  </a:lnTo>
                  <a:lnTo>
                    <a:pt x="122" y="582"/>
                  </a:lnTo>
                  <a:lnTo>
                    <a:pt x="166" y="477"/>
                  </a:lnTo>
                  <a:lnTo>
                    <a:pt x="208" y="295"/>
                  </a:lnTo>
                  <a:lnTo>
                    <a:pt x="345" y="0"/>
                  </a:lnTo>
                  <a:lnTo>
                    <a:pt x="233" y="286"/>
                  </a:lnTo>
                  <a:lnTo>
                    <a:pt x="193" y="400"/>
                  </a:lnTo>
                  <a:lnTo>
                    <a:pt x="163" y="515"/>
                  </a:lnTo>
                  <a:lnTo>
                    <a:pt x="129" y="592"/>
                  </a:lnTo>
                  <a:lnTo>
                    <a:pt x="61" y="830"/>
                  </a:lnTo>
                  <a:lnTo>
                    <a:pt x="19" y="687"/>
                  </a:lnTo>
                  <a:lnTo>
                    <a:pt x="0" y="548"/>
                  </a:lnTo>
                  <a:lnTo>
                    <a:pt x="0" y="420"/>
                  </a:lnTo>
                  <a:lnTo>
                    <a:pt x="11" y="234"/>
                  </a:lnTo>
                  <a:lnTo>
                    <a:pt x="11" y="118"/>
                  </a:lnTo>
                  <a:lnTo>
                    <a:pt x="11" y="90"/>
                  </a:lnTo>
                  <a:lnTo>
                    <a:pt x="11" y="9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0" name="Freeform 1098"/>
            <p:cNvSpPr>
              <a:spLocks/>
            </p:cNvSpPr>
            <p:nvPr/>
          </p:nvSpPr>
          <p:spPr bwMode="auto">
            <a:xfrm>
              <a:off x="5143" y="3502"/>
              <a:ext cx="134" cy="383"/>
            </a:xfrm>
            <a:custGeom>
              <a:avLst/>
              <a:gdLst>
                <a:gd name="T0" fmla="*/ 9 w 134"/>
                <a:gd name="T1" fmla="*/ 0 h 383"/>
                <a:gd name="T2" fmla="*/ 9 w 134"/>
                <a:gd name="T3" fmla="*/ 0 h 383"/>
                <a:gd name="T4" fmla="*/ 33 w 134"/>
                <a:gd name="T5" fmla="*/ 0 h 383"/>
                <a:gd name="T6" fmla="*/ 133 w 134"/>
                <a:gd name="T7" fmla="*/ 119 h 383"/>
                <a:gd name="T8" fmla="*/ 74 w 134"/>
                <a:gd name="T9" fmla="*/ 76 h 383"/>
                <a:gd name="T10" fmla="*/ 71 w 134"/>
                <a:gd name="T11" fmla="*/ 91 h 383"/>
                <a:gd name="T12" fmla="*/ 41 w 134"/>
                <a:gd name="T13" fmla="*/ 110 h 383"/>
                <a:gd name="T14" fmla="*/ 41 w 134"/>
                <a:gd name="T15" fmla="*/ 129 h 383"/>
                <a:gd name="T16" fmla="*/ 63 w 134"/>
                <a:gd name="T17" fmla="*/ 162 h 383"/>
                <a:gd name="T18" fmla="*/ 63 w 134"/>
                <a:gd name="T19" fmla="*/ 224 h 383"/>
                <a:gd name="T20" fmla="*/ 56 w 134"/>
                <a:gd name="T21" fmla="*/ 267 h 383"/>
                <a:gd name="T22" fmla="*/ 56 w 134"/>
                <a:gd name="T23" fmla="*/ 382 h 383"/>
                <a:gd name="T24" fmla="*/ 33 w 134"/>
                <a:gd name="T25" fmla="*/ 316 h 383"/>
                <a:gd name="T26" fmla="*/ 41 w 134"/>
                <a:gd name="T27" fmla="*/ 230 h 383"/>
                <a:gd name="T28" fmla="*/ 33 w 134"/>
                <a:gd name="T29" fmla="*/ 166 h 383"/>
                <a:gd name="T30" fmla="*/ 29 w 134"/>
                <a:gd name="T31" fmla="*/ 119 h 383"/>
                <a:gd name="T32" fmla="*/ 0 w 134"/>
                <a:gd name="T33" fmla="*/ 105 h 383"/>
                <a:gd name="T34" fmla="*/ 13 w 134"/>
                <a:gd name="T35" fmla="*/ 76 h 383"/>
                <a:gd name="T36" fmla="*/ 41 w 134"/>
                <a:gd name="T37" fmla="*/ 72 h 383"/>
                <a:gd name="T38" fmla="*/ 52 w 134"/>
                <a:gd name="T39" fmla="*/ 48 h 383"/>
                <a:gd name="T40" fmla="*/ 5 w 134"/>
                <a:gd name="T41" fmla="*/ 10 h 383"/>
                <a:gd name="T42" fmla="*/ 9 w 134"/>
                <a:gd name="T43" fmla="*/ 0 h 383"/>
                <a:gd name="T44" fmla="*/ 9 w 134"/>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383">
                  <a:moveTo>
                    <a:pt x="9" y="0"/>
                  </a:moveTo>
                  <a:lnTo>
                    <a:pt x="9" y="0"/>
                  </a:lnTo>
                  <a:lnTo>
                    <a:pt x="33" y="0"/>
                  </a:lnTo>
                  <a:lnTo>
                    <a:pt x="133" y="119"/>
                  </a:lnTo>
                  <a:lnTo>
                    <a:pt x="74" y="76"/>
                  </a:lnTo>
                  <a:lnTo>
                    <a:pt x="71" y="91"/>
                  </a:lnTo>
                  <a:lnTo>
                    <a:pt x="41" y="110"/>
                  </a:lnTo>
                  <a:lnTo>
                    <a:pt x="41" y="129"/>
                  </a:lnTo>
                  <a:lnTo>
                    <a:pt x="63" y="162"/>
                  </a:lnTo>
                  <a:lnTo>
                    <a:pt x="63" y="224"/>
                  </a:lnTo>
                  <a:lnTo>
                    <a:pt x="56" y="267"/>
                  </a:lnTo>
                  <a:lnTo>
                    <a:pt x="56" y="382"/>
                  </a:lnTo>
                  <a:lnTo>
                    <a:pt x="33" y="316"/>
                  </a:lnTo>
                  <a:lnTo>
                    <a:pt x="41" y="230"/>
                  </a:lnTo>
                  <a:lnTo>
                    <a:pt x="33" y="166"/>
                  </a:lnTo>
                  <a:lnTo>
                    <a:pt x="29" y="119"/>
                  </a:lnTo>
                  <a:lnTo>
                    <a:pt x="0" y="105"/>
                  </a:lnTo>
                  <a:lnTo>
                    <a:pt x="13" y="76"/>
                  </a:lnTo>
                  <a:lnTo>
                    <a:pt x="41" y="72"/>
                  </a:lnTo>
                  <a:lnTo>
                    <a:pt x="52" y="48"/>
                  </a:lnTo>
                  <a:lnTo>
                    <a:pt x="5" y="10"/>
                  </a:lnTo>
                  <a:lnTo>
                    <a:pt x="9" y="0"/>
                  </a:lnTo>
                  <a:lnTo>
                    <a:pt x="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1" name="Freeform 1099"/>
            <p:cNvSpPr>
              <a:spLocks/>
            </p:cNvSpPr>
            <p:nvPr/>
          </p:nvSpPr>
          <p:spPr bwMode="auto">
            <a:xfrm>
              <a:off x="5349" y="4132"/>
              <a:ext cx="438" cy="712"/>
            </a:xfrm>
            <a:custGeom>
              <a:avLst/>
              <a:gdLst>
                <a:gd name="T0" fmla="*/ 91 w 438"/>
                <a:gd name="T1" fmla="*/ 711 h 712"/>
                <a:gd name="T2" fmla="*/ 91 w 438"/>
                <a:gd name="T3" fmla="*/ 711 h 712"/>
                <a:gd name="T4" fmla="*/ 130 w 438"/>
                <a:gd name="T5" fmla="*/ 677 h 712"/>
                <a:gd name="T6" fmla="*/ 191 w 438"/>
                <a:gd name="T7" fmla="*/ 535 h 712"/>
                <a:gd name="T8" fmla="*/ 0 w 438"/>
                <a:gd name="T9" fmla="*/ 449 h 712"/>
                <a:gd name="T10" fmla="*/ 50 w 438"/>
                <a:gd name="T11" fmla="*/ 343 h 712"/>
                <a:gd name="T12" fmla="*/ 97 w 438"/>
                <a:gd name="T13" fmla="*/ 272 h 712"/>
                <a:gd name="T14" fmla="*/ 106 w 438"/>
                <a:gd name="T15" fmla="*/ 210 h 712"/>
                <a:gd name="T16" fmla="*/ 109 w 438"/>
                <a:gd name="T17" fmla="*/ 162 h 712"/>
                <a:gd name="T18" fmla="*/ 109 w 438"/>
                <a:gd name="T19" fmla="*/ 219 h 712"/>
                <a:gd name="T20" fmla="*/ 99 w 438"/>
                <a:gd name="T21" fmla="*/ 283 h 712"/>
                <a:gd name="T22" fmla="*/ 50 w 438"/>
                <a:gd name="T23" fmla="*/ 368 h 712"/>
                <a:gd name="T24" fmla="*/ 20 w 438"/>
                <a:gd name="T25" fmla="*/ 449 h 712"/>
                <a:gd name="T26" fmla="*/ 289 w 438"/>
                <a:gd name="T27" fmla="*/ 544 h 712"/>
                <a:gd name="T28" fmla="*/ 437 w 438"/>
                <a:gd name="T29" fmla="*/ 0 h 712"/>
                <a:gd name="T30" fmla="*/ 308 w 438"/>
                <a:gd name="T31" fmla="*/ 510 h 712"/>
                <a:gd name="T32" fmla="*/ 289 w 438"/>
                <a:gd name="T33" fmla="*/ 610 h 712"/>
                <a:gd name="T34" fmla="*/ 289 w 438"/>
                <a:gd name="T35" fmla="*/ 683 h 712"/>
                <a:gd name="T36" fmla="*/ 293 w 438"/>
                <a:gd name="T37" fmla="*/ 711 h 712"/>
                <a:gd name="T38" fmla="*/ 91 w 438"/>
                <a:gd name="T39" fmla="*/ 711 h 712"/>
                <a:gd name="T40" fmla="*/ 91 w 438"/>
                <a:gd name="T41"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8" h="712">
                  <a:moveTo>
                    <a:pt x="91" y="711"/>
                  </a:moveTo>
                  <a:lnTo>
                    <a:pt x="91" y="711"/>
                  </a:lnTo>
                  <a:lnTo>
                    <a:pt x="130" y="677"/>
                  </a:lnTo>
                  <a:lnTo>
                    <a:pt x="191" y="535"/>
                  </a:lnTo>
                  <a:lnTo>
                    <a:pt x="0" y="449"/>
                  </a:lnTo>
                  <a:lnTo>
                    <a:pt x="50" y="343"/>
                  </a:lnTo>
                  <a:lnTo>
                    <a:pt x="97" y="272"/>
                  </a:lnTo>
                  <a:lnTo>
                    <a:pt x="106" y="210"/>
                  </a:lnTo>
                  <a:lnTo>
                    <a:pt x="109" y="162"/>
                  </a:lnTo>
                  <a:lnTo>
                    <a:pt x="109" y="219"/>
                  </a:lnTo>
                  <a:lnTo>
                    <a:pt x="99" y="283"/>
                  </a:lnTo>
                  <a:lnTo>
                    <a:pt x="50" y="368"/>
                  </a:lnTo>
                  <a:lnTo>
                    <a:pt x="20" y="449"/>
                  </a:lnTo>
                  <a:lnTo>
                    <a:pt x="289" y="544"/>
                  </a:lnTo>
                  <a:lnTo>
                    <a:pt x="437" y="0"/>
                  </a:lnTo>
                  <a:lnTo>
                    <a:pt x="308" y="510"/>
                  </a:lnTo>
                  <a:lnTo>
                    <a:pt x="289" y="610"/>
                  </a:lnTo>
                  <a:lnTo>
                    <a:pt x="289" y="683"/>
                  </a:lnTo>
                  <a:lnTo>
                    <a:pt x="293" y="711"/>
                  </a:lnTo>
                  <a:lnTo>
                    <a:pt x="91" y="711"/>
                  </a:lnTo>
                  <a:lnTo>
                    <a:pt x="91" y="7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2" name="Freeform 1100"/>
            <p:cNvSpPr>
              <a:spLocks/>
            </p:cNvSpPr>
            <p:nvPr/>
          </p:nvSpPr>
          <p:spPr bwMode="auto">
            <a:xfrm>
              <a:off x="5277" y="3678"/>
              <a:ext cx="268" cy="574"/>
            </a:xfrm>
            <a:custGeom>
              <a:avLst/>
              <a:gdLst>
                <a:gd name="T0" fmla="*/ 0 w 268"/>
                <a:gd name="T1" fmla="*/ 564 h 574"/>
                <a:gd name="T2" fmla="*/ 0 w 268"/>
                <a:gd name="T3" fmla="*/ 564 h 574"/>
                <a:gd name="T4" fmla="*/ 41 w 268"/>
                <a:gd name="T5" fmla="*/ 488 h 574"/>
                <a:gd name="T6" fmla="*/ 99 w 268"/>
                <a:gd name="T7" fmla="*/ 310 h 574"/>
                <a:gd name="T8" fmla="*/ 258 w 268"/>
                <a:gd name="T9" fmla="*/ 0 h 574"/>
                <a:gd name="T10" fmla="*/ 267 w 268"/>
                <a:gd name="T11" fmla="*/ 9 h 574"/>
                <a:gd name="T12" fmla="*/ 193 w 268"/>
                <a:gd name="T13" fmla="*/ 158 h 574"/>
                <a:gd name="T14" fmla="*/ 148 w 268"/>
                <a:gd name="T15" fmla="*/ 249 h 574"/>
                <a:gd name="T16" fmla="*/ 118 w 268"/>
                <a:gd name="T17" fmla="*/ 307 h 574"/>
                <a:gd name="T18" fmla="*/ 96 w 268"/>
                <a:gd name="T19" fmla="*/ 359 h 574"/>
                <a:gd name="T20" fmla="*/ 48 w 268"/>
                <a:gd name="T21" fmla="*/ 496 h 574"/>
                <a:gd name="T22" fmla="*/ 9 w 268"/>
                <a:gd name="T23" fmla="*/ 573 h 574"/>
                <a:gd name="T24" fmla="*/ 0 w 268"/>
                <a:gd name="T25" fmla="*/ 564 h 574"/>
                <a:gd name="T26" fmla="*/ 0 w 268"/>
                <a:gd name="T27" fmla="*/ 56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 h="574">
                  <a:moveTo>
                    <a:pt x="0" y="564"/>
                  </a:moveTo>
                  <a:lnTo>
                    <a:pt x="0" y="564"/>
                  </a:lnTo>
                  <a:lnTo>
                    <a:pt x="41" y="488"/>
                  </a:lnTo>
                  <a:lnTo>
                    <a:pt x="99" y="310"/>
                  </a:lnTo>
                  <a:lnTo>
                    <a:pt x="258" y="0"/>
                  </a:lnTo>
                  <a:lnTo>
                    <a:pt x="267" y="9"/>
                  </a:lnTo>
                  <a:lnTo>
                    <a:pt x="193" y="158"/>
                  </a:lnTo>
                  <a:lnTo>
                    <a:pt x="148" y="249"/>
                  </a:lnTo>
                  <a:lnTo>
                    <a:pt x="118" y="307"/>
                  </a:lnTo>
                  <a:lnTo>
                    <a:pt x="96" y="359"/>
                  </a:lnTo>
                  <a:lnTo>
                    <a:pt x="48" y="496"/>
                  </a:lnTo>
                  <a:lnTo>
                    <a:pt x="9" y="573"/>
                  </a:lnTo>
                  <a:lnTo>
                    <a:pt x="0" y="564"/>
                  </a:lnTo>
                  <a:lnTo>
                    <a:pt x="0" y="56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3" name="Freeform 1101"/>
            <p:cNvSpPr>
              <a:spLocks/>
            </p:cNvSpPr>
            <p:nvPr/>
          </p:nvSpPr>
          <p:spPr bwMode="auto">
            <a:xfrm>
              <a:off x="5384" y="3353"/>
              <a:ext cx="131" cy="332"/>
            </a:xfrm>
            <a:custGeom>
              <a:avLst/>
              <a:gdLst>
                <a:gd name="T0" fmla="*/ 0 w 131"/>
                <a:gd name="T1" fmla="*/ 331 h 332"/>
                <a:gd name="T2" fmla="*/ 0 w 131"/>
                <a:gd name="T3" fmla="*/ 331 h 332"/>
                <a:gd name="T4" fmla="*/ 124 w 131"/>
                <a:gd name="T5" fmla="*/ 292 h 332"/>
                <a:gd name="T6" fmla="*/ 111 w 131"/>
                <a:gd name="T7" fmla="*/ 240 h 332"/>
                <a:gd name="T8" fmla="*/ 111 w 131"/>
                <a:gd name="T9" fmla="*/ 183 h 332"/>
                <a:gd name="T10" fmla="*/ 130 w 131"/>
                <a:gd name="T11" fmla="*/ 68 h 332"/>
                <a:gd name="T12" fmla="*/ 130 w 131"/>
                <a:gd name="T13" fmla="*/ 31 h 332"/>
                <a:gd name="T14" fmla="*/ 118 w 131"/>
                <a:gd name="T15" fmla="*/ 0 h 332"/>
                <a:gd name="T16" fmla="*/ 122 w 131"/>
                <a:gd name="T17" fmla="*/ 44 h 332"/>
                <a:gd name="T18" fmla="*/ 111 w 131"/>
                <a:gd name="T19" fmla="*/ 115 h 332"/>
                <a:gd name="T20" fmla="*/ 95 w 131"/>
                <a:gd name="T21" fmla="*/ 197 h 332"/>
                <a:gd name="T22" fmla="*/ 92 w 131"/>
                <a:gd name="T23" fmla="*/ 240 h 332"/>
                <a:gd name="T24" fmla="*/ 99 w 131"/>
                <a:gd name="T25" fmla="*/ 287 h 332"/>
                <a:gd name="T26" fmla="*/ 0 w 131"/>
                <a:gd name="T27" fmla="*/ 331 h 332"/>
                <a:gd name="T28" fmla="*/ 0 w 131"/>
                <a:gd name="T29" fmla="*/ 33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32">
                  <a:moveTo>
                    <a:pt x="0" y="331"/>
                  </a:moveTo>
                  <a:lnTo>
                    <a:pt x="0" y="331"/>
                  </a:lnTo>
                  <a:lnTo>
                    <a:pt x="124" y="292"/>
                  </a:lnTo>
                  <a:lnTo>
                    <a:pt x="111" y="240"/>
                  </a:lnTo>
                  <a:lnTo>
                    <a:pt x="111" y="183"/>
                  </a:lnTo>
                  <a:lnTo>
                    <a:pt x="130" y="68"/>
                  </a:lnTo>
                  <a:lnTo>
                    <a:pt x="130" y="31"/>
                  </a:lnTo>
                  <a:lnTo>
                    <a:pt x="118" y="0"/>
                  </a:lnTo>
                  <a:lnTo>
                    <a:pt x="122" y="44"/>
                  </a:lnTo>
                  <a:lnTo>
                    <a:pt x="111" y="115"/>
                  </a:lnTo>
                  <a:lnTo>
                    <a:pt x="95" y="197"/>
                  </a:lnTo>
                  <a:lnTo>
                    <a:pt x="92" y="240"/>
                  </a:lnTo>
                  <a:lnTo>
                    <a:pt x="99" y="287"/>
                  </a:lnTo>
                  <a:lnTo>
                    <a:pt x="0" y="331"/>
                  </a:lnTo>
                  <a:lnTo>
                    <a:pt x="0" y="33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4" name="Freeform 1102"/>
            <p:cNvSpPr>
              <a:spLocks/>
            </p:cNvSpPr>
            <p:nvPr/>
          </p:nvSpPr>
          <p:spPr bwMode="auto">
            <a:xfrm>
              <a:off x="5404" y="3626"/>
              <a:ext cx="333" cy="745"/>
            </a:xfrm>
            <a:custGeom>
              <a:avLst/>
              <a:gdLst>
                <a:gd name="T0" fmla="*/ 332 w 333"/>
                <a:gd name="T1" fmla="*/ 0 h 745"/>
                <a:gd name="T2" fmla="*/ 332 w 333"/>
                <a:gd name="T3" fmla="*/ 0 h 745"/>
                <a:gd name="T4" fmla="*/ 294 w 333"/>
                <a:gd name="T5" fmla="*/ 119 h 745"/>
                <a:gd name="T6" fmla="*/ 268 w 333"/>
                <a:gd name="T7" fmla="*/ 286 h 745"/>
                <a:gd name="T8" fmla="*/ 238 w 333"/>
                <a:gd name="T9" fmla="*/ 339 h 745"/>
                <a:gd name="T10" fmla="*/ 234 w 333"/>
                <a:gd name="T11" fmla="*/ 425 h 745"/>
                <a:gd name="T12" fmla="*/ 196 w 333"/>
                <a:gd name="T13" fmla="*/ 530 h 745"/>
                <a:gd name="T14" fmla="*/ 169 w 333"/>
                <a:gd name="T15" fmla="*/ 472 h 745"/>
                <a:gd name="T16" fmla="*/ 169 w 333"/>
                <a:gd name="T17" fmla="*/ 645 h 745"/>
                <a:gd name="T18" fmla="*/ 165 w 333"/>
                <a:gd name="T19" fmla="*/ 681 h 745"/>
                <a:gd name="T20" fmla="*/ 0 w 333"/>
                <a:gd name="T21" fmla="*/ 638 h 745"/>
                <a:gd name="T22" fmla="*/ 317 w 333"/>
                <a:gd name="T23" fmla="*/ 744 h 745"/>
                <a:gd name="T24" fmla="*/ 324 w 333"/>
                <a:gd name="T25" fmla="*/ 716 h 745"/>
                <a:gd name="T26" fmla="*/ 294 w 333"/>
                <a:gd name="T27" fmla="*/ 596 h 745"/>
                <a:gd name="T28" fmla="*/ 283 w 333"/>
                <a:gd name="T29" fmla="*/ 406 h 745"/>
                <a:gd name="T30" fmla="*/ 283 w 333"/>
                <a:gd name="T31" fmla="*/ 282 h 745"/>
                <a:gd name="T32" fmla="*/ 302 w 333"/>
                <a:gd name="T33" fmla="*/ 114 h 745"/>
                <a:gd name="T34" fmla="*/ 332 w 333"/>
                <a:gd name="T35" fmla="*/ 0 h 745"/>
                <a:gd name="T36" fmla="*/ 332 w 333"/>
                <a:gd name="T37"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745">
                  <a:moveTo>
                    <a:pt x="332" y="0"/>
                  </a:moveTo>
                  <a:lnTo>
                    <a:pt x="332" y="0"/>
                  </a:lnTo>
                  <a:lnTo>
                    <a:pt x="294" y="119"/>
                  </a:lnTo>
                  <a:lnTo>
                    <a:pt x="268" y="286"/>
                  </a:lnTo>
                  <a:lnTo>
                    <a:pt x="238" y="339"/>
                  </a:lnTo>
                  <a:lnTo>
                    <a:pt x="234" y="425"/>
                  </a:lnTo>
                  <a:lnTo>
                    <a:pt x="196" y="530"/>
                  </a:lnTo>
                  <a:lnTo>
                    <a:pt x="169" y="472"/>
                  </a:lnTo>
                  <a:lnTo>
                    <a:pt x="169" y="645"/>
                  </a:lnTo>
                  <a:lnTo>
                    <a:pt x="165" y="681"/>
                  </a:lnTo>
                  <a:lnTo>
                    <a:pt x="0" y="638"/>
                  </a:lnTo>
                  <a:lnTo>
                    <a:pt x="317" y="744"/>
                  </a:lnTo>
                  <a:lnTo>
                    <a:pt x="324" y="716"/>
                  </a:lnTo>
                  <a:lnTo>
                    <a:pt x="294" y="596"/>
                  </a:lnTo>
                  <a:lnTo>
                    <a:pt x="283" y="406"/>
                  </a:lnTo>
                  <a:lnTo>
                    <a:pt x="283" y="282"/>
                  </a:lnTo>
                  <a:lnTo>
                    <a:pt x="302" y="114"/>
                  </a:lnTo>
                  <a:lnTo>
                    <a:pt x="332" y="0"/>
                  </a:lnTo>
                  <a:lnTo>
                    <a:pt x="33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5" name="Freeform 1103"/>
            <p:cNvSpPr>
              <a:spLocks/>
            </p:cNvSpPr>
            <p:nvPr/>
          </p:nvSpPr>
          <p:spPr bwMode="auto">
            <a:xfrm>
              <a:off x="5318" y="4275"/>
              <a:ext cx="98" cy="111"/>
            </a:xfrm>
            <a:custGeom>
              <a:avLst/>
              <a:gdLst>
                <a:gd name="T0" fmla="*/ 17 w 98"/>
                <a:gd name="T1" fmla="*/ 9 h 111"/>
                <a:gd name="T2" fmla="*/ 17 w 98"/>
                <a:gd name="T3" fmla="*/ 9 h 111"/>
                <a:gd name="T4" fmla="*/ 81 w 98"/>
                <a:gd name="T5" fmla="*/ 19 h 111"/>
                <a:gd name="T6" fmla="*/ 86 w 98"/>
                <a:gd name="T7" fmla="*/ 48 h 111"/>
                <a:gd name="T8" fmla="*/ 81 w 98"/>
                <a:gd name="T9" fmla="*/ 110 h 111"/>
                <a:gd name="T10" fmla="*/ 97 w 98"/>
                <a:gd name="T11" fmla="*/ 44 h 111"/>
                <a:gd name="T12" fmla="*/ 88 w 98"/>
                <a:gd name="T13" fmla="*/ 14 h 111"/>
                <a:gd name="T14" fmla="*/ 81 w 98"/>
                <a:gd name="T15" fmla="*/ 5 h 111"/>
                <a:gd name="T16" fmla="*/ 66 w 98"/>
                <a:gd name="T17" fmla="*/ 9 h 111"/>
                <a:gd name="T18" fmla="*/ 0 w 98"/>
                <a:gd name="T19" fmla="*/ 0 h 111"/>
                <a:gd name="T20" fmla="*/ 17 w 98"/>
                <a:gd name="T21" fmla="*/ 9 h 111"/>
                <a:gd name="T22" fmla="*/ 17 w 98"/>
                <a:gd name="T23" fmla="*/ 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11">
                  <a:moveTo>
                    <a:pt x="17" y="9"/>
                  </a:moveTo>
                  <a:lnTo>
                    <a:pt x="17" y="9"/>
                  </a:lnTo>
                  <a:lnTo>
                    <a:pt x="81" y="19"/>
                  </a:lnTo>
                  <a:lnTo>
                    <a:pt x="86" y="48"/>
                  </a:lnTo>
                  <a:lnTo>
                    <a:pt x="81" y="110"/>
                  </a:lnTo>
                  <a:lnTo>
                    <a:pt x="97" y="44"/>
                  </a:lnTo>
                  <a:lnTo>
                    <a:pt x="88" y="14"/>
                  </a:lnTo>
                  <a:lnTo>
                    <a:pt x="81" y="5"/>
                  </a:lnTo>
                  <a:lnTo>
                    <a:pt x="66" y="9"/>
                  </a:lnTo>
                  <a:lnTo>
                    <a:pt x="0" y="0"/>
                  </a:lnTo>
                  <a:lnTo>
                    <a:pt x="17" y="9"/>
                  </a:lnTo>
                  <a:lnTo>
                    <a:pt x="17" y="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6" name="Freeform 1104"/>
            <p:cNvSpPr>
              <a:spLocks/>
            </p:cNvSpPr>
            <p:nvPr/>
          </p:nvSpPr>
          <p:spPr bwMode="auto">
            <a:xfrm>
              <a:off x="5305" y="4404"/>
              <a:ext cx="84" cy="117"/>
            </a:xfrm>
            <a:custGeom>
              <a:avLst/>
              <a:gdLst>
                <a:gd name="T0" fmla="*/ 83 w 84"/>
                <a:gd name="T1" fmla="*/ 0 h 117"/>
                <a:gd name="T2" fmla="*/ 83 w 84"/>
                <a:gd name="T3" fmla="*/ 0 h 117"/>
                <a:gd name="T4" fmla="*/ 53 w 84"/>
                <a:gd name="T5" fmla="*/ 71 h 117"/>
                <a:gd name="T6" fmla="*/ 37 w 84"/>
                <a:gd name="T7" fmla="*/ 106 h 117"/>
                <a:gd name="T8" fmla="*/ 13 w 84"/>
                <a:gd name="T9" fmla="*/ 116 h 117"/>
                <a:gd name="T10" fmla="*/ 0 w 84"/>
                <a:gd name="T11" fmla="*/ 102 h 117"/>
                <a:gd name="T12" fmla="*/ 0 w 84"/>
                <a:gd name="T13" fmla="*/ 49 h 117"/>
                <a:gd name="T14" fmla="*/ 20 w 84"/>
                <a:gd name="T15" fmla="*/ 52 h 117"/>
                <a:gd name="T16" fmla="*/ 20 w 84"/>
                <a:gd name="T17" fmla="*/ 96 h 117"/>
                <a:gd name="T18" fmla="*/ 37 w 84"/>
                <a:gd name="T19" fmla="*/ 96 h 117"/>
                <a:gd name="T20" fmla="*/ 83 w 84"/>
                <a:gd name="T21" fmla="*/ 0 h 117"/>
                <a:gd name="T22" fmla="*/ 83 w 84"/>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7">
                  <a:moveTo>
                    <a:pt x="83" y="0"/>
                  </a:moveTo>
                  <a:lnTo>
                    <a:pt x="83" y="0"/>
                  </a:lnTo>
                  <a:lnTo>
                    <a:pt x="53" y="71"/>
                  </a:lnTo>
                  <a:lnTo>
                    <a:pt x="37" y="106"/>
                  </a:lnTo>
                  <a:lnTo>
                    <a:pt x="13" y="116"/>
                  </a:lnTo>
                  <a:lnTo>
                    <a:pt x="0" y="102"/>
                  </a:lnTo>
                  <a:lnTo>
                    <a:pt x="0" y="49"/>
                  </a:lnTo>
                  <a:lnTo>
                    <a:pt x="20" y="52"/>
                  </a:lnTo>
                  <a:lnTo>
                    <a:pt x="20" y="96"/>
                  </a:lnTo>
                  <a:lnTo>
                    <a:pt x="37" y="96"/>
                  </a:lnTo>
                  <a:lnTo>
                    <a:pt x="83" y="0"/>
                  </a:lnTo>
                  <a:lnTo>
                    <a:pt x="83"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7" name="Freeform 1105"/>
            <p:cNvSpPr>
              <a:spLocks/>
            </p:cNvSpPr>
            <p:nvPr/>
          </p:nvSpPr>
          <p:spPr bwMode="auto">
            <a:xfrm>
              <a:off x="5309" y="4533"/>
              <a:ext cx="53" cy="34"/>
            </a:xfrm>
            <a:custGeom>
              <a:avLst/>
              <a:gdLst>
                <a:gd name="T0" fmla="*/ 0 w 53"/>
                <a:gd name="T1" fmla="*/ 0 h 34"/>
                <a:gd name="T2" fmla="*/ 0 w 53"/>
                <a:gd name="T3" fmla="*/ 0 h 34"/>
                <a:gd name="T4" fmla="*/ 52 w 53"/>
                <a:gd name="T5" fmla="*/ 25 h 34"/>
                <a:gd name="T6" fmla="*/ 52 w 53"/>
                <a:gd name="T7" fmla="*/ 33 h 34"/>
                <a:gd name="T8" fmla="*/ 6 w 53"/>
                <a:gd name="T9" fmla="*/ 10 h 34"/>
                <a:gd name="T10" fmla="*/ 0 w 53"/>
                <a:gd name="T11" fmla="*/ 0 h 34"/>
                <a:gd name="T12" fmla="*/ 0 w 53"/>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53" h="34">
                  <a:moveTo>
                    <a:pt x="0" y="0"/>
                  </a:moveTo>
                  <a:lnTo>
                    <a:pt x="0" y="0"/>
                  </a:lnTo>
                  <a:lnTo>
                    <a:pt x="52" y="25"/>
                  </a:lnTo>
                  <a:lnTo>
                    <a:pt x="52" y="33"/>
                  </a:lnTo>
                  <a:lnTo>
                    <a:pt x="6" y="1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8" name="Freeform 1106"/>
            <p:cNvSpPr>
              <a:spLocks/>
            </p:cNvSpPr>
            <p:nvPr/>
          </p:nvSpPr>
          <p:spPr bwMode="auto">
            <a:xfrm>
              <a:off x="5076" y="3136"/>
              <a:ext cx="97" cy="59"/>
            </a:xfrm>
            <a:custGeom>
              <a:avLst/>
              <a:gdLst>
                <a:gd name="T0" fmla="*/ 91 w 97"/>
                <a:gd name="T1" fmla="*/ 34 h 59"/>
                <a:gd name="T2" fmla="*/ 91 w 97"/>
                <a:gd name="T3" fmla="*/ 34 h 59"/>
                <a:gd name="T4" fmla="*/ 84 w 97"/>
                <a:gd name="T5" fmla="*/ 26 h 59"/>
                <a:gd name="T6" fmla="*/ 96 w 97"/>
                <a:gd name="T7" fmla="*/ 7 h 59"/>
                <a:gd name="T8" fmla="*/ 85 w 97"/>
                <a:gd name="T9" fmla="*/ 0 h 59"/>
                <a:gd name="T10" fmla="*/ 29 w 97"/>
                <a:gd name="T11" fmla="*/ 0 h 59"/>
                <a:gd name="T12" fmla="*/ 3 w 97"/>
                <a:gd name="T13" fmla="*/ 8 h 59"/>
                <a:gd name="T14" fmla="*/ 60 w 97"/>
                <a:gd name="T15" fmla="*/ 8 h 59"/>
                <a:gd name="T16" fmla="*/ 68 w 97"/>
                <a:gd name="T17" fmla="*/ 16 h 59"/>
                <a:gd name="T18" fmla="*/ 57 w 97"/>
                <a:gd name="T19" fmla="*/ 22 h 59"/>
                <a:gd name="T20" fmla="*/ 26 w 97"/>
                <a:gd name="T21" fmla="*/ 22 h 59"/>
                <a:gd name="T22" fmla="*/ 0 w 97"/>
                <a:gd name="T23" fmla="*/ 34 h 59"/>
                <a:gd name="T24" fmla="*/ 18 w 97"/>
                <a:gd name="T25" fmla="*/ 32 h 59"/>
                <a:gd name="T26" fmla="*/ 26 w 97"/>
                <a:gd name="T27" fmla="*/ 47 h 59"/>
                <a:gd name="T28" fmla="*/ 42 w 97"/>
                <a:gd name="T29" fmla="*/ 47 h 59"/>
                <a:gd name="T30" fmla="*/ 48 w 97"/>
                <a:gd name="T31" fmla="*/ 32 h 59"/>
                <a:gd name="T32" fmla="*/ 68 w 97"/>
                <a:gd name="T33" fmla="*/ 32 h 59"/>
                <a:gd name="T34" fmla="*/ 68 w 97"/>
                <a:gd name="T35" fmla="*/ 37 h 59"/>
                <a:gd name="T36" fmla="*/ 50 w 97"/>
                <a:gd name="T37" fmla="*/ 58 h 59"/>
                <a:gd name="T38" fmla="*/ 91 w 97"/>
                <a:gd name="T39" fmla="*/ 34 h 59"/>
                <a:gd name="T40" fmla="*/ 91 w 97"/>
                <a:gd name="T41" fmla="*/ 3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59">
                  <a:moveTo>
                    <a:pt x="91" y="34"/>
                  </a:moveTo>
                  <a:lnTo>
                    <a:pt x="91" y="34"/>
                  </a:lnTo>
                  <a:lnTo>
                    <a:pt x="84" y="26"/>
                  </a:lnTo>
                  <a:lnTo>
                    <a:pt x="96" y="7"/>
                  </a:lnTo>
                  <a:lnTo>
                    <a:pt x="85" y="0"/>
                  </a:lnTo>
                  <a:lnTo>
                    <a:pt x="29" y="0"/>
                  </a:lnTo>
                  <a:lnTo>
                    <a:pt x="3" y="8"/>
                  </a:lnTo>
                  <a:lnTo>
                    <a:pt x="60" y="8"/>
                  </a:lnTo>
                  <a:lnTo>
                    <a:pt x="68" y="16"/>
                  </a:lnTo>
                  <a:lnTo>
                    <a:pt x="57" y="22"/>
                  </a:lnTo>
                  <a:lnTo>
                    <a:pt x="26" y="22"/>
                  </a:lnTo>
                  <a:lnTo>
                    <a:pt x="0" y="34"/>
                  </a:lnTo>
                  <a:lnTo>
                    <a:pt x="18" y="32"/>
                  </a:lnTo>
                  <a:lnTo>
                    <a:pt x="26" y="47"/>
                  </a:lnTo>
                  <a:lnTo>
                    <a:pt x="42" y="47"/>
                  </a:lnTo>
                  <a:lnTo>
                    <a:pt x="48" y="32"/>
                  </a:lnTo>
                  <a:lnTo>
                    <a:pt x="68" y="32"/>
                  </a:lnTo>
                  <a:lnTo>
                    <a:pt x="68" y="37"/>
                  </a:lnTo>
                  <a:lnTo>
                    <a:pt x="50" y="58"/>
                  </a:lnTo>
                  <a:lnTo>
                    <a:pt x="91" y="34"/>
                  </a:lnTo>
                  <a:lnTo>
                    <a:pt x="91" y="3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79" name="Freeform 1107"/>
            <p:cNvSpPr>
              <a:spLocks/>
            </p:cNvSpPr>
            <p:nvPr/>
          </p:nvSpPr>
          <p:spPr bwMode="auto">
            <a:xfrm>
              <a:off x="5045" y="3170"/>
              <a:ext cx="38" cy="17"/>
            </a:xfrm>
            <a:custGeom>
              <a:avLst/>
              <a:gdLst>
                <a:gd name="T0" fmla="*/ 37 w 38"/>
                <a:gd name="T1" fmla="*/ 0 h 17"/>
                <a:gd name="T2" fmla="*/ 37 w 38"/>
                <a:gd name="T3" fmla="*/ 0 h 17"/>
                <a:gd name="T4" fmla="*/ 27 w 38"/>
                <a:gd name="T5" fmla="*/ 16 h 17"/>
                <a:gd name="T6" fmla="*/ 0 w 38"/>
                <a:gd name="T7" fmla="*/ 0 h 17"/>
                <a:gd name="T8" fmla="*/ 37 w 38"/>
                <a:gd name="T9" fmla="*/ 0 h 17"/>
                <a:gd name="T10" fmla="*/ 37 w 38"/>
                <a:gd name="T11" fmla="*/ 0 h 17"/>
              </a:gdLst>
              <a:ahLst/>
              <a:cxnLst>
                <a:cxn ang="0">
                  <a:pos x="T0" y="T1"/>
                </a:cxn>
                <a:cxn ang="0">
                  <a:pos x="T2" y="T3"/>
                </a:cxn>
                <a:cxn ang="0">
                  <a:pos x="T4" y="T5"/>
                </a:cxn>
                <a:cxn ang="0">
                  <a:pos x="T6" y="T7"/>
                </a:cxn>
                <a:cxn ang="0">
                  <a:pos x="T8" y="T9"/>
                </a:cxn>
                <a:cxn ang="0">
                  <a:pos x="T10" y="T11"/>
                </a:cxn>
              </a:cxnLst>
              <a:rect l="0" t="0" r="r" b="b"/>
              <a:pathLst>
                <a:path w="38" h="17">
                  <a:moveTo>
                    <a:pt x="37" y="0"/>
                  </a:moveTo>
                  <a:lnTo>
                    <a:pt x="37" y="0"/>
                  </a:lnTo>
                  <a:lnTo>
                    <a:pt x="27" y="16"/>
                  </a:lnTo>
                  <a:lnTo>
                    <a:pt x="0" y="0"/>
                  </a:lnTo>
                  <a:lnTo>
                    <a:pt x="37" y="0"/>
                  </a:lnTo>
                  <a:lnTo>
                    <a:pt x="3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0" name="Freeform 1108"/>
            <p:cNvSpPr>
              <a:spLocks/>
            </p:cNvSpPr>
            <p:nvPr/>
          </p:nvSpPr>
          <p:spPr bwMode="auto">
            <a:xfrm>
              <a:off x="5014" y="3143"/>
              <a:ext cx="30" cy="17"/>
            </a:xfrm>
            <a:custGeom>
              <a:avLst/>
              <a:gdLst>
                <a:gd name="T0" fmla="*/ 12 w 30"/>
                <a:gd name="T1" fmla="*/ 16 h 17"/>
                <a:gd name="T2" fmla="*/ 12 w 30"/>
                <a:gd name="T3" fmla="*/ 16 h 17"/>
                <a:gd name="T4" fmla="*/ 29 w 30"/>
                <a:gd name="T5" fmla="*/ 0 h 17"/>
                <a:gd name="T6" fmla="*/ 17 w 30"/>
                <a:gd name="T7" fmla="*/ 0 h 17"/>
                <a:gd name="T8" fmla="*/ 0 w 30"/>
                <a:gd name="T9" fmla="*/ 11 h 17"/>
                <a:gd name="T10" fmla="*/ 12 w 30"/>
                <a:gd name="T11" fmla="*/ 16 h 17"/>
                <a:gd name="T12" fmla="*/ 12 w 30"/>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30" h="17">
                  <a:moveTo>
                    <a:pt x="12" y="16"/>
                  </a:moveTo>
                  <a:lnTo>
                    <a:pt x="12" y="16"/>
                  </a:lnTo>
                  <a:lnTo>
                    <a:pt x="29" y="0"/>
                  </a:lnTo>
                  <a:lnTo>
                    <a:pt x="17" y="0"/>
                  </a:lnTo>
                  <a:lnTo>
                    <a:pt x="0" y="11"/>
                  </a:lnTo>
                  <a:lnTo>
                    <a:pt x="12" y="16"/>
                  </a:lnTo>
                  <a:lnTo>
                    <a:pt x="12" y="1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1" name="Freeform 1109"/>
            <p:cNvSpPr>
              <a:spLocks/>
            </p:cNvSpPr>
            <p:nvPr/>
          </p:nvSpPr>
          <p:spPr bwMode="auto">
            <a:xfrm>
              <a:off x="5233" y="3068"/>
              <a:ext cx="105" cy="103"/>
            </a:xfrm>
            <a:custGeom>
              <a:avLst/>
              <a:gdLst>
                <a:gd name="T0" fmla="*/ 37 w 105"/>
                <a:gd name="T1" fmla="*/ 59 h 103"/>
                <a:gd name="T2" fmla="*/ 37 w 105"/>
                <a:gd name="T3" fmla="*/ 59 h 103"/>
                <a:gd name="T4" fmla="*/ 43 w 105"/>
                <a:gd name="T5" fmla="*/ 71 h 103"/>
                <a:gd name="T6" fmla="*/ 62 w 105"/>
                <a:gd name="T7" fmla="*/ 62 h 103"/>
                <a:gd name="T8" fmla="*/ 67 w 105"/>
                <a:gd name="T9" fmla="*/ 44 h 103"/>
                <a:gd name="T10" fmla="*/ 74 w 105"/>
                <a:gd name="T11" fmla="*/ 37 h 103"/>
                <a:gd name="T12" fmla="*/ 102 w 105"/>
                <a:gd name="T13" fmla="*/ 31 h 103"/>
                <a:gd name="T14" fmla="*/ 74 w 105"/>
                <a:gd name="T15" fmla="*/ 31 h 103"/>
                <a:gd name="T16" fmla="*/ 51 w 105"/>
                <a:gd name="T17" fmla="*/ 40 h 103"/>
                <a:gd name="T18" fmla="*/ 60 w 105"/>
                <a:gd name="T19" fmla="*/ 26 h 103"/>
                <a:gd name="T20" fmla="*/ 104 w 105"/>
                <a:gd name="T21" fmla="*/ 0 h 103"/>
                <a:gd name="T22" fmla="*/ 81 w 105"/>
                <a:gd name="T23" fmla="*/ 9 h 103"/>
                <a:gd name="T24" fmla="*/ 60 w 105"/>
                <a:gd name="T25" fmla="*/ 9 h 103"/>
                <a:gd name="T26" fmla="*/ 43 w 105"/>
                <a:gd name="T27" fmla="*/ 19 h 103"/>
                <a:gd name="T28" fmla="*/ 21 w 105"/>
                <a:gd name="T29" fmla="*/ 44 h 103"/>
                <a:gd name="T30" fmla="*/ 0 w 105"/>
                <a:gd name="T31" fmla="*/ 59 h 103"/>
                <a:gd name="T32" fmla="*/ 32 w 105"/>
                <a:gd name="T33" fmla="*/ 50 h 103"/>
                <a:gd name="T34" fmla="*/ 18 w 105"/>
                <a:gd name="T35" fmla="*/ 62 h 103"/>
                <a:gd name="T36" fmla="*/ 8 w 105"/>
                <a:gd name="T37" fmla="*/ 68 h 103"/>
                <a:gd name="T38" fmla="*/ 8 w 105"/>
                <a:gd name="T39" fmla="*/ 81 h 103"/>
                <a:gd name="T40" fmla="*/ 28 w 105"/>
                <a:gd name="T41" fmla="*/ 102 h 103"/>
                <a:gd name="T42" fmla="*/ 28 w 105"/>
                <a:gd name="T43" fmla="*/ 91 h 103"/>
                <a:gd name="T44" fmla="*/ 55 w 105"/>
                <a:gd name="T45" fmla="*/ 102 h 103"/>
                <a:gd name="T46" fmla="*/ 18 w 105"/>
                <a:gd name="T47" fmla="*/ 81 h 103"/>
                <a:gd name="T48" fmla="*/ 18 w 105"/>
                <a:gd name="T49" fmla="*/ 65 h 103"/>
                <a:gd name="T50" fmla="*/ 33 w 105"/>
                <a:gd name="T51" fmla="*/ 59 h 103"/>
                <a:gd name="T52" fmla="*/ 37 w 105"/>
                <a:gd name="T53" fmla="*/ 59 h 103"/>
                <a:gd name="T54" fmla="*/ 37 w 105"/>
                <a:gd name="T55" fmla="*/ 5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 h="103">
                  <a:moveTo>
                    <a:pt x="37" y="59"/>
                  </a:moveTo>
                  <a:lnTo>
                    <a:pt x="37" y="59"/>
                  </a:lnTo>
                  <a:lnTo>
                    <a:pt x="43" y="71"/>
                  </a:lnTo>
                  <a:lnTo>
                    <a:pt x="62" y="62"/>
                  </a:lnTo>
                  <a:lnTo>
                    <a:pt x="67" y="44"/>
                  </a:lnTo>
                  <a:lnTo>
                    <a:pt x="74" y="37"/>
                  </a:lnTo>
                  <a:lnTo>
                    <a:pt x="102" y="31"/>
                  </a:lnTo>
                  <a:lnTo>
                    <a:pt x="74" y="31"/>
                  </a:lnTo>
                  <a:lnTo>
                    <a:pt x="51" y="40"/>
                  </a:lnTo>
                  <a:lnTo>
                    <a:pt x="60" y="26"/>
                  </a:lnTo>
                  <a:lnTo>
                    <a:pt x="104" y="0"/>
                  </a:lnTo>
                  <a:lnTo>
                    <a:pt x="81" y="9"/>
                  </a:lnTo>
                  <a:lnTo>
                    <a:pt x="60" y="9"/>
                  </a:lnTo>
                  <a:lnTo>
                    <a:pt x="43" y="19"/>
                  </a:lnTo>
                  <a:lnTo>
                    <a:pt x="21" y="44"/>
                  </a:lnTo>
                  <a:lnTo>
                    <a:pt x="0" y="59"/>
                  </a:lnTo>
                  <a:lnTo>
                    <a:pt x="32" y="50"/>
                  </a:lnTo>
                  <a:lnTo>
                    <a:pt x="18" y="62"/>
                  </a:lnTo>
                  <a:lnTo>
                    <a:pt x="8" y="68"/>
                  </a:lnTo>
                  <a:lnTo>
                    <a:pt x="8" y="81"/>
                  </a:lnTo>
                  <a:lnTo>
                    <a:pt x="28" y="102"/>
                  </a:lnTo>
                  <a:lnTo>
                    <a:pt x="28" y="91"/>
                  </a:lnTo>
                  <a:lnTo>
                    <a:pt x="55" y="102"/>
                  </a:lnTo>
                  <a:lnTo>
                    <a:pt x="18" y="81"/>
                  </a:lnTo>
                  <a:lnTo>
                    <a:pt x="18" y="65"/>
                  </a:lnTo>
                  <a:lnTo>
                    <a:pt x="33" y="59"/>
                  </a:lnTo>
                  <a:lnTo>
                    <a:pt x="37" y="59"/>
                  </a:lnTo>
                  <a:lnTo>
                    <a:pt x="37" y="5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2" name="Freeform 1110"/>
            <p:cNvSpPr>
              <a:spLocks/>
            </p:cNvSpPr>
            <p:nvPr/>
          </p:nvSpPr>
          <p:spPr bwMode="auto">
            <a:xfrm>
              <a:off x="5178" y="3143"/>
              <a:ext cx="116" cy="171"/>
            </a:xfrm>
            <a:custGeom>
              <a:avLst/>
              <a:gdLst>
                <a:gd name="T0" fmla="*/ 51 w 116"/>
                <a:gd name="T1" fmla="*/ 0 h 171"/>
                <a:gd name="T2" fmla="*/ 51 w 116"/>
                <a:gd name="T3" fmla="*/ 0 h 171"/>
                <a:gd name="T4" fmla="*/ 51 w 116"/>
                <a:gd name="T5" fmla="*/ 40 h 171"/>
                <a:gd name="T6" fmla="*/ 79 w 116"/>
                <a:gd name="T7" fmla="*/ 137 h 171"/>
                <a:gd name="T8" fmla="*/ 82 w 116"/>
                <a:gd name="T9" fmla="*/ 152 h 171"/>
                <a:gd name="T10" fmla="*/ 66 w 116"/>
                <a:gd name="T11" fmla="*/ 158 h 171"/>
                <a:gd name="T12" fmla="*/ 43 w 116"/>
                <a:gd name="T13" fmla="*/ 158 h 171"/>
                <a:gd name="T14" fmla="*/ 21 w 116"/>
                <a:gd name="T15" fmla="*/ 149 h 171"/>
                <a:gd name="T16" fmla="*/ 0 w 116"/>
                <a:gd name="T17" fmla="*/ 158 h 171"/>
                <a:gd name="T18" fmla="*/ 17 w 116"/>
                <a:gd name="T19" fmla="*/ 156 h 171"/>
                <a:gd name="T20" fmla="*/ 51 w 116"/>
                <a:gd name="T21" fmla="*/ 170 h 171"/>
                <a:gd name="T22" fmla="*/ 69 w 116"/>
                <a:gd name="T23" fmla="*/ 170 h 171"/>
                <a:gd name="T24" fmla="*/ 83 w 116"/>
                <a:gd name="T25" fmla="*/ 162 h 171"/>
                <a:gd name="T26" fmla="*/ 92 w 116"/>
                <a:gd name="T27" fmla="*/ 139 h 171"/>
                <a:gd name="T28" fmla="*/ 110 w 116"/>
                <a:gd name="T29" fmla="*/ 127 h 171"/>
                <a:gd name="T30" fmla="*/ 115 w 116"/>
                <a:gd name="T31" fmla="*/ 116 h 171"/>
                <a:gd name="T32" fmla="*/ 110 w 116"/>
                <a:gd name="T33" fmla="*/ 107 h 171"/>
                <a:gd name="T34" fmla="*/ 91 w 116"/>
                <a:gd name="T35" fmla="*/ 93 h 171"/>
                <a:gd name="T36" fmla="*/ 108 w 116"/>
                <a:gd name="T37" fmla="*/ 109 h 171"/>
                <a:gd name="T38" fmla="*/ 108 w 116"/>
                <a:gd name="T39" fmla="*/ 122 h 171"/>
                <a:gd name="T40" fmla="*/ 88 w 116"/>
                <a:gd name="T41" fmla="*/ 133 h 171"/>
                <a:gd name="T42" fmla="*/ 76 w 116"/>
                <a:gd name="T43" fmla="*/ 109 h 171"/>
                <a:gd name="T44" fmla="*/ 69 w 116"/>
                <a:gd name="T45" fmla="*/ 76 h 171"/>
                <a:gd name="T46" fmla="*/ 58 w 116"/>
                <a:gd name="T47" fmla="*/ 40 h 171"/>
                <a:gd name="T48" fmla="*/ 51 w 116"/>
                <a:gd name="T49" fmla="*/ 0 h 171"/>
                <a:gd name="T50" fmla="*/ 51 w 116"/>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6" h="171">
                  <a:moveTo>
                    <a:pt x="51" y="0"/>
                  </a:moveTo>
                  <a:lnTo>
                    <a:pt x="51" y="0"/>
                  </a:lnTo>
                  <a:lnTo>
                    <a:pt x="51" y="40"/>
                  </a:lnTo>
                  <a:lnTo>
                    <a:pt x="79" y="137"/>
                  </a:lnTo>
                  <a:lnTo>
                    <a:pt x="82" y="152"/>
                  </a:lnTo>
                  <a:lnTo>
                    <a:pt x="66" y="158"/>
                  </a:lnTo>
                  <a:lnTo>
                    <a:pt x="43" y="158"/>
                  </a:lnTo>
                  <a:lnTo>
                    <a:pt x="21" y="149"/>
                  </a:lnTo>
                  <a:lnTo>
                    <a:pt x="0" y="158"/>
                  </a:lnTo>
                  <a:lnTo>
                    <a:pt x="17" y="156"/>
                  </a:lnTo>
                  <a:lnTo>
                    <a:pt x="51" y="170"/>
                  </a:lnTo>
                  <a:lnTo>
                    <a:pt x="69" y="170"/>
                  </a:lnTo>
                  <a:lnTo>
                    <a:pt x="83" y="162"/>
                  </a:lnTo>
                  <a:lnTo>
                    <a:pt x="92" y="139"/>
                  </a:lnTo>
                  <a:lnTo>
                    <a:pt x="110" y="127"/>
                  </a:lnTo>
                  <a:lnTo>
                    <a:pt x="115" y="116"/>
                  </a:lnTo>
                  <a:lnTo>
                    <a:pt x="110" y="107"/>
                  </a:lnTo>
                  <a:lnTo>
                    <a:pt x="91" y="93"/>
                  </a:lnTo>
                  <a:lnTo>
                    <a:pt x="108" y="109"/>
                  </a:lnTo>
                  <a:lnTo>
                    <a:pt x="108" y="122"/>
                  </a:lnTo>
                  <a:lnTo>
                    <a:pt x="88" y="133"/>
                  </a:lnTo>
                  <a:lnTo>
                    <a:pt x="76" y="109"/>
                  </a:lnTo>
                  <a:lnTo>
                    <a:pt x="69" y="76"/>
                  </a:lnTo>
                  <a:lnTo>
                    <a:pt x="58" y="4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3" name="Freeform 1111"/>
            <p:cNvSpPr>
              <a:spLocks/>
            </p:cNvSpPr>
            <p:nvPr/>
          </p:nvSpPr>
          <p:spPr bwMode="auto">
            <a:xfrm>
              <a:off x="5126" y="3252"/>
              <a:ext cx="52" cy="77"/>
            </a:xfrm>
            <a:custGeom>
              <a:avLst/>
              <a:gdLst>
                <a:gd name="T0" fmla="*/ 51 w 52"/>
                <a:gd name="T1" fmla="*/ 0 h 77"/>
                <a:gd name="T2" fmla="*/ 51 w 52"/>
                <a:gd name="T3" fmla="*/ 0 h 77"/>
                <a:gd name="T4" fmla="*/ 18 w 52"/>
                <a:gd name="T5" fmla="*/ 30 h 77"/>
                <a:gd name="T6" fmla="*/ 0 w 52"/>
                <a:gd name="T7" fmla="*/ 76 h 77"/>
                <a:gd name="T8" fmla="*/ 10 w 52"/>
                <a:gd name="T9" fmla="*/ 30 h 77"/>
                <a:gd name="T10" fmla="*/ 10 w 52"/>
                <a:gd name="T11" fmla="*/ 13 h 77"/>
                <a:gd name="T12" fmla="*/ 39 w 52"/>
                <a:gd name="T13" fmla="*/ 0 h 77"/>
                <a:gd name="T14" fmla="*/ 51 w 52"/>
                <a:gd name="T15" fmla="*/ 0 h 77"/>
                <a:gd name="T16" fmla="*/ 51 w 52"/>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77">
                  <a:moveTo>
                    <a:pt x="51" y="0"/>
                  </a:moveTo>
                  <a:lnTo>
                    <a:pt x="51" y="0"/>
                  </a:lnTo>
                  <a:lnTo>
                    <a:pt x="18" y="30"/>
                  </a:lnTo>
                  <a:lnTo>
                    <a:pt x="0" y="76"/>
                  </a:lnTo>
                  <a:lnTo>
                    <a:pt x="10" y="30"/>
                  </a:lnTo>
                  <a:lnTo>
                    <a:pt x="10" y="13"/>
                  </a:lnTo>
                  <a:lnTo>
                    <a:pt x="39" y="0"/>
                  </a:lnTo>
                  <a:lnTo>
                    <a:pt x="51" y="0"/>
                  </a:lnTo>
                  <a:lnTo>
                    <a:pt x="51"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4" name="Freeform 1112"/>
            <p:cNvSpPr>
              <a:spLocks/>
            </p:cNvSpPr>
            <p:nvPr/>
          </p:nvSpPr>
          <p:spPr bwMode="auto">
            <a:xfrm>
              <a:off x="4829" y="3127"/>
              <a:ext cx="482" cy="388"/>
            </a:xfrm>
            <a:custGeom>
              <a:avLst/>
              <a:gdLst>
                <a:gd name="T0" fmla="*/ 122 w 482"/>
                <a:gd name="T1" fmla="*/ 61 h 388"/>
                <a:gd name="T2" fmla="*/ 122 w 482"/>
                <a:gd name="T3" fmla="*/ 61 h 388"/>
                <a:gd name="T4" fmla="*/ 177 w 482"/>
                <a:gd name="T5" fmla="*/ 143 h 388"/>
                <a:gd name="T6" fmla="*/ 130 w 482"/>
                <a:gd name="T7" fmla="*/ 103 h 388"/>
                <a:gd name="T8" fmla="*/ 190 w 482"/>
                <a:gd name="T9" fmla="*/ 241 h 388"/>
                <a:gd name="T10" fmla="*/ 269 w 482"/>
                <a:gd name="T11" fmla="*/ 294 h 388"/>
                <a:gd name="T12" fmla="*/ 323 w 482"/>
                <a:gd name="T13" fmla="*/ 327 h 388"/>
                <a:gd name="T14" fmla="*/ 374 w 482"/>
                <a:gd name="T15" fmla="*/ 334 h 388"/>
                <a:gd name="T16" fmla="*/ 422 w 482"/>
                <a:gd name="T17" fmla="*/ 334 h 388"/>
                <a:gd name="T18" fmla="*/ 481 w 482"/>
                <a:gd name="T19" fmla="*/ 321 h 388"/>
                <a:gd name="T20" fmla="*/ 441 w 482"/>
                <a:gd name="T21" fmla="*/ 337 h 388"/>
                <a:gd name="T22" fmla="*/ 400 w 482"/>
                <a:gd name="T23" fmla="*/ 355 h 388"/>
                <a:gd name="T24" fmla="*/ 348 w 482"/>
                <a:gd name="T25" fmla="*/ 387 h 388"/>
                <a:gd name="T26" fmla="*/ 339 w 482"/>
                <a:gd name="T27" fmla="*/ 373 h 388"/>
                <a:gd name="T28" fmla="*/ 388 w 482"/>
                <a:gd name="T29" fmla="*/ 348 h 388"/>
                <a:gd name="T30" fmla="*/ 338 w 482"/>
                <a:gd name="T31" fmla="*/ 348 h 388"/>
                <a:gd name="T32" fmla="*/ 315 w 482"/>
                <a:gd name="T33" fmla="*/ 334 h 388"/>
                <a:gd name="T34" fmla="*/ 265 w 482"/>
                <a:gd name="T35" fmla="*/ 294 h 388"/>
                <a:gd name="T36" fmla="*/ 216 w 482"/>
                <a:gd name="T37" fmla="*/ 269 h 388"/>
                <a:gd name="T38" fmla="*/ 230 w 482"/>
                <a:gd name="T39" fmla="*/ 309 h 388"/>
                <a:gd name="T40" fmla="*/ 207 w 482"/>
                <a:gd name="T41" fmla="*/ 263 h 388"/>
                <a:gd name="T42" fmla="*/ 182 w 482"/>
                <a:gd name="T43" fmla="*/ 256 h 388"/>
                <a:gd name="T44" fmla="*/ 175 w 482"/>
                <a:gd name="T45" fmla="*/ 241 h 388"/>
                <a:gd name="T46" fmla="*/ 150 w 482"/>
                <a:gd name="T47" fmla="*/ 168 h 388"/>
                <a:gd name="T48" fmla="*/ 138 w 482"/>
                <a:gd name="T49" fmla="*/ 159 h 388"/>
                <a:gd name="T50" fmla="*/ 103 w 482"/>
                <a:gd name="T51" fmla="*/ 143 h 388"/>
                <a:gd name="T52" fmla="*/ 54 w 482"/>
                <a:gd name="T53" fmla="*/ 109 h 388"/>
                <a:gd name="T54" fmla="*/ 9 w 482"/>
                <a:gd name="T55" fmla="*/ 56 h 388"/>
                <a:gd name="T56" fmla="*/ 0 w 482"/>
                <a:gd name="T57" fmla="*/ 27 h 388"/>
                <a:gd name="T58" fmla="*/ 3 w 482"/>
                <a:gd name="T59" fmla="*/ 0 h 388"/>
                <a:gd name="T60" fmla="*/ 12 w 482"/>
                <a:gd name="T61" fmla="*/ 6 h 388"/>
                <a:gd name="T62" fmla="*/ 12 w 482"/>
                <a:gd name="T63" fmla="*/ 32 h 388"/>
                <a:gd name="T64" fmla="*/ 23 w 482"/>
                <a:gd name="T65" fmla="*/ 63 h 388"/>
                <a:gd name="T66" fmla="*/ 76 w 482"/>
                <a:gd name="T67" fmla="*/ 117 h 388"/>
                <a:gd name="T68" fmla="*/ 109 w 482"/>
                <a:gd name="T69" fmla="*/ 138 h 388"/>
                <a:gd name="T70" fmla="*/ 133 w 482"/>
                <a:gd name="T71" fmla="*/ 141 h 388"/>
                <a:gd name="T72" fmla="*/ 122 w 482"/>
                <a:gd name="T73" fmla="*/ 103 h 388"/>
                <a:gd name="T74" fmla="*/ 118 w 482"/>
                <a:gd name="T75" fmla="*/ 74 h 388"/>
                <a:gd name="T76" fmla="*/ 99 w 482"/>
                <a:gd name="T77" fmla="*/ 57 h 388"/>
                <a:gd name="T78" fmla="*/ 85 w 482"/>
                <a:gd name="T79" fmla="*/ 63 h 388"/>
                <a:gd name="T80" fmla="*/ 87 w 482"/>
                <a:gd name="T81" fmla="*/ 74 h 388"/>
                <a:gd name="T82" fmla="*/ 109 w 482"/>
                <a:gd name="T83" fmla="*/ 89 h 388"/>
                <a:gd name="T84" fmla="*/ 77 w 482"/>
                <a:gd name="T85" fmla="*/ 77 h 388"/>
                <a:gd name="T86" fmla="*/ 66 w 482"/>
                <a:gd name="T87" fmla="*/ 67 h 388"/>
                <a:gd name="T88" fmla="*/ 63 w 482"/>
                <a:gd name="T89" fmla="*/ 52 h 388"/>
                <a:gd name="T90" fmla="*/ 63 w 482"/>
                <a:gd name="T91" fmla="*/ 31 h 388"/>
                <a:gd name="T92" fmla="*/ 111 w 482"/>
                <a:gd name="T93" fmla="*/ 22 h 388"/>
                <a:gd name="T94" fmla="*/ 122 w 482"/>
                <a:gd name="T95" fmla="*/ 46 h 388"/>
                <a:gd name="T96" fmla="*/ 122 w 482"/>
                <a:gd name="T97" fmla="*/ 61 h 388"/>
                <a:gd name="T98" fmla="*/ 122 w 482"/>
                <a:gd name="T99" fmla="*/ 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2" h="388">
                  <a:moveTo>
                    <a:pt x="122" y="61"/>
                  </a:moveTo>
                  <a:lnTo>
                    <a:pt x="122" y="61"/>
                  </a:lnTo>
                  <a:lnTo>
                    <a:pt x="177" y="143"/>
                  </a:lnTo>
                  <a:lnTo>
                    <a:pt x="130" y="103"/>
                  </a:lnTo>
                  <a:lnTo>
                    <a:pt x="190" y="241"/>
                  </a:lnTo>
                  <a:lnTo>
                    <a:pt x="269" y="294"/>
                  </a:lnTo>
                  <a:lnTo>
                    <a:pt x="323" y="327"/>
                  </a:lnTo>
                  <a:lnTo>
                    <a:pt x="374" y="334"/>
                  </a:lnTo>
                  <a:lnTo>
                    <a:pt x="422" y="334"/>
                  </a:lnTo>
                  <a:lnTo>
                    <a:pt x="481" y="321"/>
                  </a:lnTo>
                  <a:lnTo>
                    <a:pt x="441" y="337"/>
                  </a:lnTo>
                  <a:lnTo>
                    <a:pt x="400" y="355"/>
                  </a:lnTo>
                  <a:lnTo>
                    <a:pt x="348" y="387"/>
                  </a:lnTo>
                  <a:lnTo>
                    <a:pt x="339" y="373"/>
                  </a:lnTo>
                  <a:lnTo>
                    <a:pt x="388" y="348"/>
                  </a:lnTo>
                  <a:lnTo>
                    <a:pt x="338" y="348"/>
                  </a:lnTo>
                  <a:lnTo>
                    <a:pt x="315" y="334"/>
                  </a:lnTo>
                  <a:lnTo>
                    <a:pt x="265" y="294"/>
                  </a:lnTo>
                  <a:lnTo>
                    <a:pt x="216" y="269"/>
                  </a:lnTo>
                  <a:lnTo>
                    <a:pt x="230" y="309"/>
                  </a:lnTo>
                  <a:lnTo>
                    <a:pt x="207" y="263"/>
                  </a:lnTo>
                  <a:lnTo>
                    <a:pt x="182" y="256"/>
                  </a:lnTo>
                  <a:lnTo>
                    <a:pt x="175" y="241"/>
                  </a:lnTo>
                  <a:lnTo>
                    <a:pt x="150" y="168"/>
                  </a:lnTo>
                  <a:lnTo>
                    <a:pt x="138" y="159"/>
                  </a:lnTo>
                  <a:lnTo>
                    <a:pt x="103" y="143"/>
                  </a:lnTo>
                  <a:lnTo>
                    <a:pt x="54" y="109"/>
                  </a:lnTo>
                  <a:lnTo>
                    <a:pt x="9" y="56"/>
                  </a:lnTo>
                  <a:lnTo>
                    <a:pt x="0" y="27"/>
                  </a:lnTo>
                  <a:lnTo>
                    <a:pt x="3" y="0"/>
                  </a:lnTo>
                  <a:lnTo>
                    <a:pt x="12" y="6"/>
                  </a:lnTo>
                  <a:lnTo>
                    <a:pt x="12" y="32"/>
                  </a:lnTo>
                  <a:lnTo>
                    <a:pt x="23" y="63"/>
                  </a:lnTo>
                  <a:lnTo>
                    <a:pt x="76" y="117"/>
                  </a:lnTo>
                  <a:lnTo>
                    <a:pt x="109" y="138"/>
                  </a:lnTo>
                  <a:lnTo>
                    <a:pt x="133" y="141"/>
                  </a:lnTo>
                  <a:lnTo>
                    <a:pt x="122" y="103"/>
                  </a:lnTo>
                  <a:lnTo>
                    <a:pt x="118" y="74"/>
                  </a:lnTo>
                  <a:lnTo>
                    <a:pt x="99" y="57"/>
                  </a:lnTo>
                  <a:lnTo>
                    <a:pt x="85" y="63"/>
                  </a:lnTo>
                  <a:lnTo>
                    <a:pt x="87" y="74"/>
                  </a:lnTo>
                  <a:lnTo>
                    <a:pt x="109" y="89"/>
                  </a:lnTo>
                  <a:lnTo>
                    <a:pt x="77" y="77"/>
                  </a:lnTo>
                  <a:lnTo>
                    <a:pt x="66" y="67"/>
                  </a:lnTo>
                  <a:lnTo>
                    <a:pt x="63" y="52"/>
                  </a:lnTo>
                  <a:lnTo>
                    <a:pt x="63" y="31"/>
                  </a:lnTo>
                  <a:lnTo>
                    <a:pt x="111" y="22"/>
                  </a:lnTo>
                  <a:lnTo>
                    <a:pt x="122" y="46"/>
                  </a:lnTo>
                  <a:lnTo>
                    <a:pt x="122" y="61"/>
                  </a:lnTo>
                  <a:lnTo>
                    <a:pt x="122" y="6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5" name="Freeform 1113"/>
            <p:cNvSpPr>
              <a:spLocks/>
            </p:cNvSpPr>
            <p:nvPr/>
          </p:nvSpPr>
          <p:spPr bwMode="auto">
            <a:xfrm>
              <a:off x="5144" y="3344"/>
              <a:ext cx="22" cy="40"/>
            </a:xfrm>
            <a:custGeom>
              <a:avLst/>
              <a:gdLst>
                <a:gd name="T0" fmla="*/ 0 w 22"/>
                <a:gd name="T1" fmla="*/ 39 h 40"/>
                <a:gd name="T2" fmla="*/ 0 w 22"/>
                <a:gd name="T3" fmla="*/ 39 h 40"/>
                <a:gd name="T4" fmla="*/ 11 w 22"/>
                <a:gd name="T5" fmla="*/ 0 h 40"/>
                <a:gd name="T6" fmla="*/ 21 w 22"/>
                <a:gd name="T7" fmla="*/ 23 h 40"/>
                <a:gd name="T8" fmla="*/ 0 w 22"/>
                <a:gd name="T9" fmla="*/ 39 h 40"/>
                <a:gd name="T10" fmla="*/ 0 w 22"/>
                <a:gd name="T11" fmla="*/ 39 h 40"/>
              </a:gdLst>
              <a:ahLst/>
              <a:cxnLst>
                <a:cxn ang="0">
                  <a:pos x="T0" y="T1"/>
                </a:cxn>
                <a:cxn ang="0">
                  <a:pos x="T2" y="T3"/>
                </a:cxn>
                <a:cxn ang="0">
                  <a:pos x="T4" y="T5"/>
                </a:cxn>
                <a:cxn ang="0">
                  <a:pos x="T6" y="T7"/>
                </a:cxn>
                <a:cxn ang="0">
                  <a:pos x="T8" y="T9"/>
                </a:cxn>
                <a:cxn ang="0">
                  <a:pos x="T10" y="T11"/>
                </a:cxn>
              </a:cxnLst>
              <a:rect l="0" t="0" r="r" b="b"/>
              <a:pathLst>
                <a:path w="22" h="40">
                  <a:moveTo>
                    <a:pt x="0" y="39"/>
                  </a:moveTo>
                  <a:lnTo>
                    <a:pt x="0" y="39"/>
                  </a:lnTo>
                  <a:lnTo>
                    <a:pt x="11" y="0"/>
                  </a:lnTo>
                  <a:lnTo>
                    <a:pt x="21" y="23"/>
                  </a:lnTo>
                  <a:lnTo>
                    <a:pt x="0" y="39"/>
                  </a:lnTo>
                  <a:lnTo>
                    <a:pt x="0" y="3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6" name="Freeform 1114"/>
            <p:cNvSpPr>
              <a:spLocks/>
            </p:cNvSpPr>
            <p:nvPr/>
          </p:nvSpPr>
          <p:spPr bwMode="auto">
            <a:xfrm>
              <a:off x="5172" y="3325"/>
              <a:ext cx="136" cy="38"/>
            </a:xfrm>
            <a:custGeom>
              <a:avLst/>
              <a:gdLst>
                <a:gd name="T0" fmla="*/ 0 w 136"/>
                <a:gd name="T1" fmla="*/ 37 h 38"/>
                <a:gd name="T2" fmla="*/ 0 w 136"/>
                <a:gd name="T3" fmla="*/ 37 h 38"/>
                <a:gd name="T4" fmla="*/ 22 w 136"/>
                <a:gd name="T5" fmla="*/ 28 h 38"/>
                <a:gd name="T6" fmla="*/ 69 w 136"/>
                <a:gd name="T7" fmla="*/ 23 h 38"/>
                <a:gd name="T8" fmla="*/ 135 w 136"/>
                <a:gd name="T9" fmla="*/ 0 h 38"/>
                <a:gd name="T10" fmla="*/ 123 w 136"/>
                <a:gd name="T11" fmla="*/ 12 h 38"/>
                <a:gd name="T12" fmla="*/ 69 w 136"/>
                <a:gd name="T13" fmla="*/ 32 h 38"/>
                <a:gd name="T14" fmla="*/ 22 w 136"/>
                <a:gd name="T15" fmla="*/ 32 h 38"/>
                <a:gd name="T16" fmla="*/ 0 w 136"/>
                <a:gd name="T17" fmla="*/ 37 h 38"/>
                <a:gd name="T18" fmla="*/ 0 w 136"/>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38">
                  <a:moveTo>
                    <a:pt x="0" y="37"/>
                  </a:moveTo>
                  <a:lnTo>
                    <a:pt x="0" y="37"/>
                  </a:lnTo>
                  <a:lnTo>
                    <a:pt x="22" y="28"/>
                  </a:lnTo>
                  <a:lnTo>
                    <a:pt x="69" y="23"/>
                  </a:lnTo>
                  <a:lnTo>
                    <a:pt x="135" y="0"/>
                  </a:lnTo>
                  <a:lnTo>
                    <a:pt x="123" y="12"/>
                  </a:lnTo>
                  <a:lnTo>
                    <a:pt x="69" y="32"/>
                  </a:lnTo>
                  <a:lnTo>
                    <a:pt x="22" y="32"/>
                  </a:lnTo>
                  <a:lnTo>
                    <a:pt x="0" y="37"/>
                  </a:lnTo>
                  <a:lnTo>
                    <a:pt x="0" y="37"/>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7" name="Freeform 1115"/>
            <p:cNvSpPr>
              <a:spLocks/>
            </p:cNvSpPr>
            <p:nvPr/>
          </p:nvSpPr>
          <p:spPr bwMode="auto">
            <a:xfrm>
              <a:off x="5217" y="3384"/>
              <a:ext cx="68" cy="20"/>
            </a:xfrm>
            <a:custGeom>
              <a:avLst/>
              <a:gdLst>
                <a:gd name="T0" fmla="*/ 67 w 68"/>
                <a:gd name="T1" fmla="*/ 0 h 20"/>
                <a:gd name="T2" fmla="*/ 67 w 68"/>
                <a:gd name="T3" fmla="*/ 0 h 20"/>
                <a:gd name="T4" fmla="*/ 40 w 68"/>
                <a:gd name="T5" fmla="*/ 3 h 20"/>
                <a:gd name="T6" fmla="*/ 0 w 68"/>
                <a:gd name="T7" fmla="*/ 15 h 20"/>
                <a:gd name="T8" fmla="*/ 27 w 68"/>
                <a:gd name="T9" fmla="*/ 19 h 20"/>
                <a:gd name="T10" fmla="*/ 64 w 68"/>
                <a:gd name="T11" fmla="*/ 9 h 20"/>
                <a:gd name="T12" fmla="*/ 67 w 68"/>
                <a:gd name="T13" fmla="*/ 0 h 20"/>
                <a:gd name="T14" fmla="*/ 67 w 6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0">
                  <a:moveTo>
                    <a:pt x="67" y="0"/>
                  </a:moveTo>
                  <a:lnTo>
                    <a:pt x="67" y="0"/>
                  </a:lnTo>
                  <a:lnTo>
                    <a:pt x="40" y="3"/>
                  </a:lnTo>
                  <a:lnTo>
                    <a:pt x="0" y="15"/>
                  </a:lnTo>
                  <a:lnTo>
                    <a:pt x="27" y="19"/>
                  </a:lnTo>
                  <a:lnTo>
                    <a:pt x="64" y="9"/>
                  </a:lnTo>
                  <a:lnTo>
                    <a:pt x="67" y="0"/>
                  </a:lnTo>
                  <a:lnTo>
                    <a:pt x="67"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8" name="Freeform 1116"/>
            <p:cNvSpPr>
              <a:spLocks/>
            </p:cNvSpPr>
            <p:nvPr/>
          </p:nvSpPr>
          <p:spPr bwMode="auto">
            <a:xfrm>
              <a:off x="5320" y="3052"/>
              <a:ext cx="71" cy="392"/>
            </a:xfrm>
            <a:custGeom>
              <a:avLst/>
              <a:gdLst>
                <a:gd name="T0" fmla="*/ 0 w 71"/>
                <a:gd name="T1" fmla="*/ 391 h 392"/>
                <a:gd name="T2" fmla="*/ 0 w 71"/>
                <a:gd name="T3" fmla="*/ 391 h 392"/>
                <a:gd name="T4" fmla="*/ 27 w 71"/>
                <a:gd name="T5" fmla="*/ 354 h 392"/>
                <a:gd name="T6" fmla="*/ 49 w 71"/>
                <a:gd name="T7" fmla="*/ 292 h 392"/>
                <a:gd name="T8" fmla="*/ 59 w 71"/>
                <a:gd name="T9" fmla="*/ 253 h 392"/>
                <a:gd name="T10" fmla="*/ 59 w 71"/>
                <a:gd name="T11" fmla="*/ 124 h 392"/>
                <a:gd name="T12" fmla="*/ 70 w 71"/>
                <a:gd name="T13" fmla="*/ 107 h 392"/>
                <a:gd name="T14" fmla="*/ 59 w 71"/>
                <a:gd name="T15" fmla="*/ 107 h 392"/>
                <a:gd name="T16" fmla="*/ 59 w 71"/>
                <a:gd name="T17" fmla="*/ 30 h 392"/>
                <a:gd name="T18" fmla="*/ 45 w 71"/>
                <a:gd name="T19" fmla="*/ 0 h 392"/>
                <a:gd name="T20" fmla="*/ 45 w 71"/>
                <a:gd name="T21" fmla="*/ 63 h 392"/>
                <a:gd name="T22" fmla="*/ 49 w 71"/>
                <a:gd name="T23" fmla="*/ 131 h 392"/>
                <a:gd name="T24" fmla="*/ 49 w 71"/>
                <a:gd name="T25" fmla="*/ 234 h 392"/>
                <a:gd name="T26" fmla="*/ 31 w 71"/>
                <a:gd name="T27" fmla="*/ 324 h 392"/>
                <a:gd name="T28" fmla="*/ 5 w 71"/>
                <a:gd name="T29" fmla="*/ 376 h 392"/>
                <a:gd name="T30" fmla="*/ 0 w 71"/>
                <a:gd name="T31" fmla="*/ 391 h 392"/>
                <a:gd name="T32" fmla="*/ 0 w 71"/>
                <a:gd name="T33" fmla="*/ 39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392">
                  <a:moveTo>
                    <a:pt x="0" y="391"/>
                  </a:moveTo>
                  <a:lnTo>
                    <a:pt x="0" y="391"/>
                  </a:lnTo>
                  <a:lnTo>
                    <a:pt x="27" y="354"/>
                  </a:lnTo>
                  <a:lnTo>
                    <a:pt x="49" y="292"/>
                  </a:lnTo>
                  <a:lnTo>
                    <a:pt x="59" y="253"/>
                  </a:lnTo>
                  <a:lnTo>
                    <a:pt x="59" y="124"/>
                  </a:lnTo>
                  <a:lnTo>
                    <a:pt x="70" y="107"/>
                  </a:lnTo>
                  <a:lnTo>
                    <a:pt x="59" y="107"/>
                  </a:lnTo>
                  <a:lnTo>
                    <a:pt x="59" y="30"/>
                  </a:lnTo>
                  <a:lnTo>
                    <a:pt x="45" y="0"/>
                  </a:lnTo>
                  <a:lnTo>
                    <a:pt x="45" y="63"/>
                  </a:lnTo>
                  <a:lnTo>
                    <a:pt x="49" y="131"/>
                  </a:lnTo>
                  <a:lnTo>
                    <a:pt x="49" y="234"/>
                  </a:lnTo>
                  <a:lnTo>
                    <a:pt x="31" y="324"/>
                  </a:lnTo>
                  <a:lnTo>
                    <a:pt x="5" y="376"/>
                  </a:lnTo>
                  <a:lnTo>
                    <a:pt x="0" y="391"/>
                  </a:lnTo>
                  <a:lnTo>
                    <a:pt x="0" y="39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89" name="Freeform 1117"/>
            <p:cNvSpPr>
              <a:spLocks/>
            </p:cNvSpPr>
            <p:nvPr/>
          </p:nvSpPr>
          <p:spPr bwMode="auto">
            <a:xfrm>
              <a:off x="4785" y="2652"/>
              <a:ext cx="625" cy="532"/>
            </a:xfrm>
            <a:custGeom>
              <a:avLst/>
              <a:gdLst>
                <a:gd name="T0" fmla="*/ 162 w 625"/>
                <a:gd name="T1" fmla="*/ 341 h 532"/>
                <a:gd name="T2" fmla="*/ 162 w 625"/>
                <a:gd name="T3" fmla="*/ 341 h 532"/>
                <a:gd name="T4" fmla="*/ 232 w 625"/>
                <a:gd name="T5" fmla="*/ 356 h 532"/>
                <a:gd name="T6" fmla="*/ 285 w 625"/>
                <a:gd name="T7" fmla="*/ 356 h 532"/>
                <a:gd name="T8" fmla="*/ 320 w 625"/>
                <a:gd name="T9" fmla="*/ 349 h 532"/>
                <a:gd name="T10" fmla="*/ 376 w 625"/>
                <a:gd name="T11" fmla="*/ 319 h 532"/>
                <a:gd name="T12" fmla="*/ 429 w 625"/>
                <a:gd name="T13" fmla="*/ 280 h 532"/>
                <a:gd name="T14" fmla="*/ 356 w 625"/>
                <a:gd name="T15" fmla="*/ 343 h 532"/>
                <a:gd name="T16" fmla="*/ 335 w 625"/>
                <a:gd name="T17" fmla="*/ 352 h 532"/>
                <a:gd name="T18" fmla="*/ 375 w 625"/>
                <a:gd name="T19" fmla="*/ 343 h 532"/>
                <a:gd name="T20" fmla="*/ 421 w 625"/>
                <a:gd name="T21" fmla="*/ 313 h 532"/>
                <a:gd name="T22" fmla="*/ 466 w 625"/>
                <a:gd name="T23" fmla="*/ 273 h 532"/>
                <a:gd name="T24" fmla="*/ 496 w 625"/>
                <a:gd name="T25" fmla="*/ 251 h 532"/>
                <a:gd name="T26" fmla="*/ 515 w 625"/>
                <a:gd name="T27" fmla="*/ 251 h 532"/>
                <a:gd name="T28" fmla="*/ 542 w 625"/>
                <a:gd name="T29" fmla="*/ 258 h 532"/>
                <a:gd name="T30" fmla="*/ 556 w 625"/>
                <a:gd name="T31" fmla="*/ 308 h 532"/>
                <a:gd name="T32" fmla="*/ 581 w 625"/>
                <a:gd name="T33" fmla="*/ 407 h 532"/>
                <a:gd name="T34" fmla="*/ 584 w 625"/>
                <a:gd name="T35" fmla="*/ 452 h 532"/>
                <a:gd name="T36" fmla="*/ 614 w 625"/>
                <a:gd name="T37" fmla="*/ 389 h 532"/>
                <a:gd name="T38" fmla="*/ 618 w 625"/>
                <a:gd name="T39" fmla="*/ 438 h 532"/>
                <a:gd name="T40" fmla="*/ 614 w 625"/>
                <a:gd name="T41" fmla="*/ 484 h 532"/>
                <a:gd name="T42" fmla="*/ 622 w 625"/>
                <a:gd name="T43" fmla="*/ 438 h 532"/>
                <a:gd name="T44" fmla="*/ 624 w 625"/>
                <a:gd name="T45" fmla="*/ 410 h 532"/>
                <a:gd name="T46" fmla="*/ 622 w 625"/>
                <a:gd name="T47" fmla="*/ 371 h 532"/>
                <a:gd name="T48" fmla="*/ 613 w 625"/>
                <a:gd name="T49" fmla="*/ 239 h 532"/>
                <a:gd name="T50" fmla="*/ 581 w 625"/>
                <a:gd name="T51" fmla="*/ 142 h 532"/>
                <a:gd name="T52" fmla="*/ 496 w 625"/>
                <a:gd name="T53" fmla="*/ 50 h 532"/>
                <a:gd name="T54" fmla="*/ 423 w 625"/>
                <a:gd name="T55" fmla="*/ 16 h 532"/>
                <a:gd name="T56" fmla="*/ 322 w 625"/>
                <a:gd name="T57" fmla="*/ 0 h 532"/>
                <a:gd name="T58" fmla="*/ 223 w 625"/>
                <a:gd name="T59" fmla="*/ 4 h 532"/>
                <a:gd name="T60" fmla="*/ 143 w 625"/>
                <a:gd name="T61" fmla="*/ 35 h 532"/>
                <a:gd name="T62" fmla="*/ 89 w 625"/>
                <a:gd name="T63" fmla="*/ 81 h 532"/>
                <a:gd name="T64" fmla="*/ 48 w 625"/>
                <a:gd name="T65" fmla="*/ 136 h 532"/>
                <a:gd name="T66" fmla="*/ 28 w 625"/>
                <a:gd name="T67" fmla="*/ 190 h 532"/>
                <a:gd name="T68" fmla="*/ 13 w 625"/>
                <a:gd name="T69" fmla="*/ 249 h 532"/>
                <a:gd name="T70" fmla="*/ 8 w 625"/>
                <a:gd name="T71" fmla="*/ 308 h 532"/>
                <a:gd name="T72" fmla="*/ 0 w 625"/>
                <a:gd name="T73" fmla="*/ 368 h 532"/>
                <a:gd name="T74" fmla="*/ 8 w 625"/>
                <a:gd name="T75" fmla="*/ 420 h 532"/>
                <a:gd name="T76" fmla="*/ 38 w 625"/>
                <a:gd name="T77" fmla="*/ 463 h 532"/>
                <a:gd name="T78" fmla="*/ 58 w 625"/>
                <a:gd name="T79" fmla="*/ 491 h 532"/>
                <a:gd name="T80" fmla="*/ 71 w 625"/>
                <a:gd name="T81" fmla="*/ 500 h 532"/>
                <a:gd name="T82" fmla="*/ 79 w 625"/>
                <a:gd name="T83" fmla="*/ 531 h 532"/>
                <a:gd name="T84" fmla="*/ 79 w 625"/>
                <a:gd name="T85" fmla="*/ 500 h 532"/>
                <a:gd name="T86" fmla="*/ 113 w 625"/>
                <a:gd name="T87" fmla="*/ 510 h 532"/>
                <a:gd name="T88" fmla="*/ 155 w 625"/>
                <a:gd name="T89" fmla="*/ 500 h 532"/>
                <a:gd name="T90" fmla="*/ 161 w 625"/>
                <a:gd name="T91" fmla="*/ 478 h 532"/>
                <a:gd name="T92" fmla="*/ 174 w 625"/>
                <a:gd name="T93" fmla="*/ 420 h 532"/>
                <a:gd name="T94" fmla="*/ 162 w 625"/>
                <a:gd name="T95" fmla="*/ 352 h 532"/>
                <a:gd name="T96" fmla="*/ 162 w 625"/>
                <a:gd name="T97" fmla="*/ 341 h 532"/>
                <a:gd name="T98" fmla="*/ 162 w 625"/>
                <a:gd name="T99" fmla="*/ 34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5" h="532">
                  <a:moveTo>
                    <a:pt x="162" y="341"/>
                  </a:moveTo>
                  <a:lnTo>
                    <a:pt x="162" y="341"/>
                  </a:lnTo>
                  <a:lnTo>
                    <a:pt x="232" y="356"/>
                  </a:lnTo>
                  <a:lnTo>
                    <a:pt x="285" y="356"/>
                  </a:lnTo>
                  <a:lnTo>
                    <a:pt x="320" y="349"/>
                  </a:lnTo>
                  <a:lnTo>
                    <a:pt x="376" y="319"/>
                  </a:lnTo>
                  <a:lnTo>
                    <a:pt x="429" y="280"/>
                  </a:lnTo>
                  <a:lnTo>
                    <a:pt x="356" y="343"/>
                  </a:lnTo>
                  <a:lnTo>
                    <a:pt x="335" y="352"/>
                  </a:lnTo>
                  <a:lnTo>
                    <a:pt x="375" y="343"/>
                  </a:lnTo>
                  <a:lnTo>
                    <a:pt x="421" y="313"/>
                  </a:lnTo>
                  <a:lnTo>
                    <a:pt x="466" y="273"/>
                  </a:lnTo>
                  <a:lnTo>
                    <a:pt x="496" y="251"/>
                  </a:lnTo>
                  <a:lnTo>
                    <a:pt x="515" y="251"/>
                  </a:lnTo>
                  <a:lnTo>
                    <a:pt x="542" y="258"/>
                  </a:lnTo>
                  <a:lnTo>
                    <a:pt x="556" y="308"/>
                  </a:lnTo>
                  <a:lnTo>
                    <a:pt x="581" y="407"/>
                  </a:lnTo>
                  <a:lnTo>
                    <a:pt x="584" y="452"/>
                  </a:lnTo>
                  <a:lnTo>
                    <a:pt x="614" y="389"/>
                  </a:lnTo>
                  <a:lnTo>
                    <a:pt x="618" y="438"/>
                  </a:lnTo>
                  <a:lnTo>
                    <a:pt x="614" y="484"/>
                  </a:lnTo>
                  <a:lnTo>
                    <a:pt x="622" y="438"/>
                  </a:lnTo>
                  <a:lnTo>
                    <a:pt x="624" y="410"/>
                  </a:lnTo>
                  <a:lnTo>
                    <a:pt x="622" y="371"/>
                  </a:lnTo>
                  <a:lnTo>
                    <a:pt x="613" y="239"/>
                  </a:lnTo>
                  <a:lnTo>
                    <a:pt x="581" y="142"/>
                  </a:lnTo>
                  <a:lnTo>
                    <a:pt x="496" y="50"/>
                  </a:lnTo>
                  <a:lnTo>
                    <a:pt x="423" y="16"/>
                  </a:lnTo>
                  <a:lnTo>
                    <a:pt x="322" y="0"/>
                  </a:lnTo>
                  <a:lnTo>
                    <a:pt x="223" y="4"/>
                  </a:lnTo>
                  <a:lnTo>
                    <a:pt x="143" y="35"/>
                  </a:lnTo>
                  <a:lnTo>
                    <a:pt x="89" y="81"/>
                  </a:lnTo>
                  <a:lnTo>
                    <a:pt x="48" y="136"/>
                  </a:lnTo>
                  <a:lnTo>
                    <a:pt x="28" y="190"/>
                  </a:lnTo>
                  <a:lnTo>
                    <a:pt x="13" y="249"/>
                  </a:lnTo>
                  <a:lnTo>
                    <a:pt x="8" y="308"/>
                  </a:lnTo>
                  <a:lnTo>
                    <a:pt x="0" y="368"/>
                  </a:lnTo>
                  <a:lnTo>
                    <a:pt x="8" y="420"/>
                  </a:lnTo>
                  <a:lnTo>
                    <a:pt x="38" y="463"/>
                  </a:lnTo>
                  <a:lnTo>
                    <a:pt x="58" y="491"/>
                  </a:lnTo>
                  <a:lnTo>
                    <a:pt x="71" y="500"/>
                  </a:lnTo>
                  <a:lnTo>
                    <a:pt x="79" y="531"/>
                  </a:lnTo>
                  <a:lnTo>
                    <a:pt x="79" y="500"/>
                  </a:lnTo>
                  <a:lnTo>
                    <a:pt x="113" y="510"/>
                  </a:lnTo>
                  <a:lnTo>
                    <a:pt x="155" y="500"/>
                  </a:lnTo>
                  <a:lnTo>
                    <a:pt x="161" y="478"/>
                  </a:lnTo>
                  <a:lnTo>
                    <a:pt x="174" y="420"/>
                  </a:lnTo>
                  <a:lnTo>
                    <a:pt x="162" y="352"/>
                  </a:lnTo>
                  <a:lnTo>
                    <a:pt x="162" y="341"/>
                  </a:lnTo>
                  <a:lnTo>
                    <a:pt x="162" y="34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0" name="Freeform 1118"/>
            <p:cNvSpPr>
              <a:spLocks/>
            </p:cNvSpPr>
            <p:nvPr/>
          </p:nvSpPr>
          <p:spPr bwMode="auto">
            <a:xfrm>
              <a:off x="5386" y="3311"/>
              <a:ext cx="193" cy="89"/>
            </a:xfrm>
            <a:custGeom>
              <a:avLst/>
              <a:gdLst>
                <a:gd name="T0" fmla="*/ 0 w 193"/>
                <a:gd name="T1" fmla="*/ 2 h 89"/>
                <a:gd name="T2" fmla="*/ 0 w 193"/>
                <a:gd name="T3" fmla="*/ 2 h 89"/>
                <a:gd name="T4" fmla="*/ 10 w 193"/>
                <a:gd name="T5" fmla="*/ 40 h 89"/>
                <a:gd name="T6" fmla="*/ 37 w 193"/>
                <a:gd name="T7" fmla="*/ 2 h 89"/>
                <a:gd name="T8" fmla="*/ 123 w 193"/>
                <a:gd name="T9" fmla="*/ 79 h 89"/>
                <a:gd name="T10" fmla="*/ 129 w 193"/>
                <a:gd name="T11" fmla="*/ 61 h 89"/>
                <a:gd name="T12" fmla="*/ 192 w 193"/>
                <a:gd name="T13" fmla="*/ 88 h 89"/>
                <a:gd name="T14" fmla="*/ 38 w 193"/>
                <a:gd name="T15" fmla="*/ 0 h 89"/>
                <a:gd name="T16" fmla="*/ 31 w 193"/>
                <a:gd name="T17" fmla="*/ 0 h 89"/>
                <a:gd name="T18" fmla="*/ 17 w 193"/>
                <a:gd name="T19" fmla="*/ 12 h 89"/>
                <a:gd name="T20" fmla="*/ 0 w 193"/>
                <a:gd name="T21" fmla="*/ 2 h 89"/>
                <a:gd name="T22" fmla="*/ 0 w 193"/>
                <a:gd name="T23" fmla="*/ 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89">
                  <a:moveTo>
                    <a:pt x="0" y="2"/>
                  </a:moveTo>
                  <a:lnTo>
                    <a:pt x="0" y="2"/>
                  </a:lnTo>
                  <a:lnTo>
                    <a:pt x="10" y="40"/>
                  </a:lnTo>
                  <a:lnTo>
                    <a:pt x="37" y="2"/>
                  </a:lnTo>
                  <a:lnTo>
                    <a:pt x="123" y="79"/>
                  </a:lnTo>
                  <a:lnTo>
                    <a:pt x="129" y="61"/>
                  </a:lnTo>
                  <a:lnTo>
                    <a:pt x="192" y="88"/>
                  </a:lnTo>
                  <a:lnTo>
                    <a:pt x="38" y="0"/>
                  </a:lnTo>
                  <a:lnTo>
                    <a:pt x="31" y="0"/>
                  </a:lnTo>
                  <a:lnTo>
                    <a:pt x="17" y="12"/>
                  </a:lnTo>
                  <a:lnTo>
                    <a:pt x="0" y="2"/>
                  </a:lnTo>
                  <a:lnTo>
                    <a:pt x="0" y="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1" name="Freeform 1119"/>
            <p:cNvSpPr>
              <a:spLocks/>
            </p:cNvSpPr>
            <p:nvPr/>
          </p:nvSpPr>
          <p:spPr bwMode="auto">
            <a:xfrm>
              <a:off x="5543" y="2703"/>
              <a:ext cx="454" cy="328"/>
            </a:xfrm>
            <a:custGeom>
              <a:avLst/>
              <a:gdLst>
                <a:gd name="T0" fmla="*/ 453 w 454"/>
                <a:gd name="T1" fmla="*/ 23 h 328"/>
                <a:gd name="T2" fmla="*/ 453 w 454"/>
                <a:gd name="T3" fmla="*/ 23 h 328"/>
                <a:gd name="T4" fmla="*/ 359 w 454"/>
                <a:gd name="T5" fmla="*/ 23 h 328"/>
                <a:gd name="T6" fmla="*/ 303 w 454"/>
                <a:gd name="T7" fmla="*/ 35 h 328"/>
                <a:gd name="T8" fmla="*/ 395 w 454"/>
                <a:gd name="T9" fmla="*/ 46 h 328"/>
                <a:gd name="T10" fmla="*/ 339 w 454"/>
                <a:gd name="T11" fmla="*/ 71 h 328"/>
                <a:gd name="T12" fmla="*/ 300 w 454"/>
                <a:gd name="T13" fmla="*/ 103 h 328"/>
                <a:gd name="T14" fmla="*/ 251 w 454"/>
                <a:gd name="T15" fmla="*/ 162 h 328"/>
                <a:gd name="T16" fmla="*/ 232 w 454"/>
                <a:gd name="T17" fmla="*/ 185 h 328"/>
                <a:gd name="T18" fmla="*/ 293 w 454"/>
                <a:gd name="T19" fmla="*/ 187 h 328"/>
                <a:gd name="T20" fmla="*/ 267 w 454"/>
                <a:gd name="T21" fmla="*/ 204 h 328"/>
                <a:gd name="T22" fmla="*/ 264 w 454"/>
                <a:gd name="T23" fmla="*/ 228 h 328"/>
                <a:gd name="T24" fmla="*/ 189 w 454"/>
                <a:gd name="T25" fmla="*/ 262 h 328"/>
                <a:gd name="T26" fmla="*/ 207 w 454"/>
                <a:gd name="T27" fmla="*/ 271 h 328"/>
                <a:gd name="T28" fmla="*/ 173 w 454"/>
                <a:gd name="T29" fmla="*/ 278 h 328"/>
                <a:gd name="T30" fmla="*/ 148 w 454"/>
                <a:gd name="T31" fmla="*/ 317 h 328"/>
                <a:gd name="T32" fmla="*/ 173 w 454"/>
                <a:gd name="T33" fmla="*/ 327 h 328"/>
                <a:gd name="T34" fmla="*/ 89 w 454"/>
                <a:gd name="T35" fmla="*/ 315 h 328"/>
                <a:gd name="T36" fmla="*/ 0 w 454"/>
                <a:gd name="T37" fmla="*/ 317 h 328"/>
                <a:gd name="T38" fmla="*/ 122 w 454"/>
                <a:gd name="T39" fmla="*/ 286 h 328"/>
                <a:gd name="T40" fmla="*/ 83 w 454"/>
                <a:gd name="T41" fmla="*/ 286 h 328"/>
                <a:gd name="T42" fmla="*/ 148 w 454"/>
                <a:gd name="T43" fmla="*/ 257 h 328"/>
                <a:gd name="T44" fmla="*/ 118 w 454"/>
                <a:gd name="T45" fmla="*/ 257 h 328"/>
                <a:gd name="T46" fmla="*/ 202 w 454"/>
                <a:gd name="T47" fmla="*/ 194 h 328"/>
                <a:gd name="T48" fmla="*/ 163 w 454"/>
                <a:gd name="T49" fmla="*/ 194 h 328"/>
                <a:gd name="T50" fmla="*/ 184 w 454"/>
                <a:gd name="T51" fmla="*/ 178 h 328"/>
                <a:gd name="T52" fmla="*/ 133 w 454"/>
                <a:gd name="T53" fmla="*/ 187 h 328"/>
                <a:gd name="T54" fmla="*/ 125 w 454"/>
                <a:gd name="T55" fmla="*/ 171 h 328"/>
                <a:gd name="T56" fmla="*/ 175 w 454"/>
                <a:gd name="T57" fmla="*/ 149 h 328"/>
                <a:gd name="T58" fmla="*/ 151 w 454"/>
                <a:gd name="T59" fmla="*/ 137 h 328"/>
                <a:gd name="T60" fmla="*/ 228 w 454"/>
                <a:gd name="T61" fmla="*/ 97 h 328"/>
                <a:gd name="T62" fmla="*/ 181 w 454"/>
                <a:gd name="T63" fmla="*/ 97 h 328"/>
                <a:gd name="T64" fmla="*/ 277 w 454"/>
                <a:gd name="T65" fmla="*/ 48 h 328"/>
                <a:gd name="T66" fmla="*/ 269 w 454"/>
                <a:gd name="T67" fmla="*/ 41 h 328"/>
                <a:gd name="T68" fmla="*/ 213 w 454"/>
                <a:gd name="T69" fmla="*/ 58 h 328"/>
                <a:gd name="T70" fmla="*/ 96 w 454"/>
                <a:gd name="T71" fmla="*/ 152 h 328"/>
                <a:gd name="T72" fmla="*/ 223 w 454"/>
                <a:gd name="T73" fmla="*/ 41 h 328"/>
                <a:gd name="T74" fmla="*/ 335 w 454"/>
                <a:gd name="T75" fmla="*/ 0 h 328"/>
                <a:gd name="T76" fmla="*/ 453 w 454"/>
                <a:gd name="T77" fmla="*/ 23 h 328"/>
                <a:gd name="T78" fmla="*/ 453 w 454"/>
                <a:gd name="T79" fmla="*/ 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4" h="328">
                  <a:moveTo>
                    <a:pt x="453" y="23"/>
                  </a:moveTo>
                  <a:lnTo>
                    <a:pt x="453" y="23"/>
                  </a:lnTo>
                  <a:lnTo>
                    <a:pt x="359" y="23"/>
                  </a:lnTo>
                  <a:lnTo>
                    <a:pt x="303" y="35"/>
                  </a:lnTo>
                  <a:lnTo>
                    <a:pt x="395" y="46"/>
                  </a:lnTo>
                  <a:lnTo>
                    <a:pt x="339" y="71"/>
                  </a:lnTo>
                  <a:lnTo>
                    <a:pt x="300" y="103"/>
                  </a:lnTo>
                  <a:lnTo>
                    <a:pt x="251" y="162"/>
                  </a:lnTo>
                  <a:lnTo>
                    <a:pt x="232" y="185"/>
                  </a:lnTo>
                  <a:lnTo>
                    <a:pt x="293" y="187"/>
                  </a:lnTo>
                  <a:lnTo>
                    <a:pt x="267" y="204"/>
                  </a:lnTo>
                  <a:lnTo>
                    <a:pt x="264" y="228"/>
                  </a:lnTo>
                  <a:lnTo>
                    <a:pt x="189" y="262"/>
                  </a:lnTo>
                  <a:lnTo>
                    <a:pt x="207" y="271"/>
                  </a:lnTo>
                  <a:lnTo>
                    <a:pt x="173" y="278"/>
                  </a:lnTo>
                  <a:lnTo>
                    <a:pt x="148" y="317"/>
                  </a:lnTo>
                  <a:lnTo>
                    <a:pt x="173" y="327"/>
                  </a:lnTo>
                  <a:lnTo>
                    <a:pt x="89" y="315"/>
                  </a:lnTo>
                  <a:lnTo>
                    <a:pt x="0" y="317"/>
                  </a:lnTo>
                  <a:lnTo>
                    <a:pt x="122" y="286"/>
                  </a:lnTo>
                  <a:lnTo>
                    <a:pt x="83" y="286"/>
                  </a:lnTo>
                  <a:lnTo>
                    <a:pt x="148" y="257"/>
                  </a:lnTo>
                  <a:lnTo>
                    <a:pt x="118" y="257"/>
                  </a:lnTo>
                  <a:lnTo>
                    <a:pt x="202" y="194"/>
                  </a:lnTo>
                  <a:lnTo>
                    <a:pt x="163" y="194"/>
                  </a:lnTo>
                  <a:lnTo>
                    <a:pt x="184" y="178"/>
                  </a:lnTo>
                  <a:lnTo>
                    <a:pt x="133" y="187"/>
                  </a:lnTo>
                  <a:lnTo>
                    <a:pt x="125" y="171"/>
                  </a:lnTo>
                  <a:lnTo>
                    <a:pt x="175" y="149"/>
                  </a:lnTo>
                  <a:lnTo>
                    <a:pt x="151" y="137"/>
                  </a:lnTo>
                  <a:lnTo>
                    <a:pt x="228" y="97"/>
                  </a:lnTo>
                  <a:lnTo>
                    <a:pt x="181" y="97"/>
                  </a:lnTo>
                  <a:lnTo>
                    <a:pt x="277" y="48"/>
                  </a:lnTo>
                  <a:lnTo>
                    <a:pt x="269" y="41"/>
                  </a:lnTo>
                  <a:lnTo>
                    <a:pt x="213" y="58"/>
                  </a:lnTo>
                  <a:lnTo>
                    <a:pt x="96" y="152"/>
                  </a:lnTo>
                  <a:lnTo>
                    <a:pt x="223" y="41"/>
                  </a:lnTo>
                  <a:lnTo>
                    <a:pt x="335" y="0"/>
                  </a:lnTo>
                  <a:lnTo>
                    <a:pt x="453" y="23"/>
                  </a:lnTo>
                  <a:lnTo>
                    <a:pt x="453" y="2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2" name="Freeform 1120"/>
            <p:cNvSpPr>
              <a:spLocks/>
            </p:cNvSpPr>
            <p:nvPr/>
          </p:nvSpPr>
          <p:spPr bwMode="auto">
            <a:xfrm>
              <a:off x="5458" y="2865"/>
              <a:ext cx="264" cy="326"/>
            </a:xfrm>
            <a:custGeom>
              <a:avLst/>
              <a:gdLst>
                <a:gd name="T0" fmla="*/ 168 w 264"/>
                <a:gd name="T1" fmla="*/ 0 h 326"/>
                <a:gd name="T2" fmla="*/ 168 w 264"/>
                <a:gd name="T3" fmla="*/ 0 h 326"/>
                <a:gd name="T4" fmla="*/ 138 w 264"/>
                <a:gd name="T5" fmla="*/ 58 h 326"/>
                <a:gd name="T6" fmla="*/ 36 w 264"/>
                <a:gd name="T7" fmla="*/ 165 h 326"/>
                <a:gd name="T8" fmla="*/ 10 w 264"/>
                <a:gd name="T9" fmla="*/ 201 h 326"/>
                <a:gd name="T10" fmla="*/ 25 w 264"/>
                <a:gd name="T11" fmla="*/ 240 h 326"/>
                <a:gd name="T12" fmla="*/ 88 w 264"/>
                <a:gd name="T13" fmla="*/ 259 h 326"/>
                <a:gd name="T14" fmla="*/ 168 w 264"/>
                <a:gd name="T15" fmla="*/ 224 h 326"/>
                <a:gd name="T16" fmla="*/ 57 w 264"/>
                <a:gd name="T17" fmla="*/ 224 h 326"/>
                <a:gd name="T18" fmla="*/ 141 w 264"/>
                <a:gd name="T19" fmla="*/ 194 h 326"/>
                <a:gd name="T20" fmla="*/ 186 w 264"/>
                <a:gd name="T21" fmla="*/ 201 h 326"/>
                <a:gd name="T22" fmla="*/ 263 w 264"/>
                <a:gd name="T23" fmla="*/ 165 h 326"/>
                <a:gd name="T24" fmla="*/ 200 w 264"/>
                <a:gd name="T25" fmla="*/ 211 h 326"/>
                <a:gd name="T26" fmla="*/ 151 w 264"/>
                <a:gd name="T27" fmla="*/ 241 h 326"/>
                <a:gd name="T28" fmla="*/ 174 w 264"/>
                <a:gd name="T29" fmla="*/ 249 h 326"/>
                <a:gd name="T30" fmla="*/ 141 w 264"/>
                <a:gd name="T31" fmla="*/ 263 h 326"/>
                <a:gd name="T32" fmla="*/ 144 w 264"/>
                <a:gd name="T33" fmla="*/ 325 h 326"/>
                <a:gd name="T34" fmla="*/ 130 w 264"/>
                <a:gd name="T35" fmla="*/ 265 h 326"/>
                <a:gd name="T36" fmla="*/ 47 w 264"/>
                <a:gd name="T37" fmla="*/ 292 h 326"/>
                <a:gd name="T38" fmla="*/ 9 w 264"/>
                <a:gd name="T39" fmla="*/ 265 h 326"/>
                <a:gd name="T40" fmla="*/ 0 w 264"/>
                <a:gd name="T41" fmla="*/ 214 h 326"/>
                <a:gd name="T42" fmla="*/ 10 w 264"/>
                <a:gd name="T43" fmla="*/ 176 h 326"/>
                <a:gd name="T44" fmla="*/ 130 w 264"/>
                <a:gd name="T45" fmla="*/ 58 h 326"/>
                <a:gd name="T46" fmla="*/ 168 w 264"/>
                <a:gd name="T47" fmla="*/ 0 h 326"/>
                <a:gd name="T48" fmla="*/ 168 w 264"/>
                <a:gd name="T49"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326">
                  <a:moveTo>
                    <a:pt x="168" y="0"/>
                  </a:moveTo>
                  <a:lnTo>
                    <a:pt x="168" y="0"/>
                  </a:lnTo>
                  <a:lnTo>
                    <a:pt x="138" y="58"/>
                  </a:lnTo>
                  <a:lnTo>
                    <a:pt x="36" y="165"/>
                  </a:lnTo>
                  <a:lnTo>
                    <a:pt x="10" y="201"/>
                  </a:lnTo>
                  <a:lnTo>
                    <a:pt x="25" y="240"/>
                  </a:lnTo>
                  <a:lnTo>
                    <a:pt x="88" y="259"/>
                  </a:lnTo>
                  <a:lnTo>
                    <a:pt x="168" y="224"/>
                  </a:lnTo>
                  <a:lnTo>
                    <a:pt x="57" y="224"/>
                  </a:lnTo>
                  <a:lnTo>
                    <a:pt x="141" y="194"/>
                  </a:lnTo>
                  <a:lnTo>
                    <a:pt x="186" y="201"/>
                  </a:lnTo>
                  <a:lnTo>
                    <a:pt x="263" y="165"/>
                  </a:lnTo>
                  <a:lnTo>
                    <a:pt x="200" y="211"/>
                  </a:lnTo>
                  <a:lnTo>
                    <a:pt x="151" y="241"/>
                  </a:lnTo>
                  <a:lnTo>
                    <a:pt x="174" y="249"/>
                  </a:lnTo>
                  <a:lnTo>
                    <a:pt x="141" y="263"/>
                  </a:lnTo>
                  <a:lnTo>
                    <a:pt x="144" y="325"/>
                  </a:lnTo>
                  <a:lnTo>
                    <a:pt x="130" y="265"/>
                  </a:lnTo>
                  <a:lnTo>
                    <a:pt x="47" y="292"/>
                  </a:lnTo>
                  <a:lnTo>
                    <a:pt x="9" y="265"/>
                  </a:lnTo>
                  <a:lnTo>
                    <a:pt x="0" y="214"/>
                  </a:lnTo>
                  <a:lnTo>
                    <a:pt x="10" y="176"/>
                  </a:lnTo>
                  <a:lnTo>
                    <a:pt x="130" y="58"/>
                  </a:lnTo>
                  <a:lnTo>
                    <a:pt x="168" y="0"/>
                  </a:lnTo>
                  <a:lnTo>
                    <a:pt x="16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3" name="Freeform 1121"/>
            <p:cNvSpPr>
              <a:spLocks/>
            </p:cNvSpPr>
            <p:nvPr/>
          </p:nvSpPr>
          <p:spPr bwMode="auto">
            <a:xfrm>
              <a:off x="5730" y="2741"/>
              <a:ext cx="571" cy="681"/>
            </a:xfrm>
            <a:custGeom>
              <a:avLst/>
              <a:gdLst>
                <a:gd name="T0" fmla="*/ 0 w 571"/>
                <a:gd name="T1" fmla="*/ 311 h 681"/>
                <a:gd name="T2" fmla="*/ 0 w 571"/>
                <a:gd name="T3" fmla="*/ 311 h 681"/>
                <a:gd name="T4" fmla="*/ 18 w 571"/>
                <a:gd name="T5" fmla="*/ 438 h 681"/>
                <a:gd name="T6" fmla="*/ 58 w 571"/>
                <a:gd name="T7" fmla="*/ 494 h 681"/>
                <a:gd name="T8" fmla="*/ 121 w 571"/>
                <a:gd name="T9" fmla="*/ 503 h 681"/>
                <a:gd name="T10" fmla="*/ 126 w 571"/>
                <a:gd name="T11" fmla="*/ 539 h 681"/>
                <a:gd name="T12" fmla="*/ 217 w 571"/>
                <a:gd name="T13" fmla="*/ 511 h 681"/>
                <a:gd name="T14" fmla="*/ 226 w 571"/>
                <a:gd name="T15" fmla="*/ 481 h 681"/>
                <a:gd name="T16" fmla="*/ 241 w 571"/>
                <a:gd name="T17" fmla="*/ 512 h 681"/>
                <a:gd name="T18" fmla="*/ 241 w 571"/>
                <a:gd name="T19" fmla="*/ 457 h 681"/>
                <a:gd name="T20" fmla="*/ 267 w 571"/>
                <a:gd name="T21" fmla="*/ 435 h 681"/>
                <a:gd name="T22" fmla="*/ 342 w 571"/>
                <a:gd name="T23" fmla="*/ 467 h 681"/>
                <a:gd name="T24" fmla="*/ 342 w 571"/>
                <a:gd name="T25" fmla="*/ 594 h 681"/>
                <a:gd name="T26" fmla="*/ 287 w 571"/>
                <a:gd name="T27" fmla="*/ 652 h 681"/>
                <a:gd name="T28" fmla="*/ 250 w 571"/>
                <a:gd name="T29" fmla="*/ 652 h 681"/>
                <a:gd name="T30" fmla="*/ 270 w 571"/>
                <a:gd name="T31" fmla="*/ 673 h 681"/>
                <a:gd name="T32" fmla="*/ 351 w 571"/>
                <a:gd name="T33" fmla="*/ 607 h 681"/>
                <a:gd name="T34" fmla="*/ 394 w 571"/>
                <a:gd name="T35" fmla="*/ 630 h 681"/>
                <a:gd name="T36" fmla="*/ 432 w 571"/>
                <a:gd name="T37" fmla="*/ 680 h 681"/>
                <a:gd name="T38" fmla="*/ 460 w 571"/>
                <a:gd name="T39" fmla="*/ 673 h 681"/>
                <a:gd name="T40" fmla="*/ 496 w 571"/>
                <a:gd name="T41" fmla="*/ 652 h 681"/>
                <a:gd name="T42" fmla="*/ 549 w 571"/>
                <a:gd name="T43" fmla="*/ 655 h 681"/>
                <a:gd name="T44" fmla="*/ 570 w 571"/>
                <a:gd name="T45" fmla="*/ 623 h 681"/>
                <a:gd name="T46" fmla="*/ 555 w 571"/>
                <a:gd name="T47" fmla="*/ 512 h 681"/>
                <a:gd name="T48" fmla="*/ 558 w 571"/>
                <a:gd name="T49" fmla="*/ 351 h 681"/>
                <a:gd name="T50" fmla="*/ 530 w 571"/>
                <a:gd name="T51" fmla="*/ 199 h 681"/>
                <a:gd name="T52" fmla="*/ 454 w 571"/>
                <a:gd name="T53" fmla="*/ 69 h 681"/>
                <a:gd name="T54" fmla="*/ 351 w 571"/>
                <a:gd name="T55" fmla="*/ 0 h 681"/>
                <a:gd name="T56" fmla="*/ 419 w 571"/>
                <a:gd name="T57" fmla="*/ 62 h 681"/>
                <a:gd name="T58" fmla="*/ 317 w 571"/>
                <a:gd name="T59" fmla="*/ 40 h 681"/>
                <a:gd name="T60" fmla="*/ 394 w 571"/>
                <a:gd name="T61" fmla="*/ 89 h 681"/>
                <a:gd name="T62" fmla="*/ 250 w 571"/>
                <a:gd name="T63" fmla="*/ 83 h 681"/>
                <a:gd name="T64" fmla="*/ 324 w 571"/>
                <a:gd name="T65" fmla="*/ 101 h 681"/>
                <a:gd name="T66" fmla="*/ 246 w 571"/>
                <a:gd name="T67" fmla="*/ 104 h 681"/>
                <a:gd name="T68" fmla="*/ 224 w 571"/>
                <a:gd name="T69" fmla="*/ 118 h 681"/>
                <a:gd name="T70" fmla="*/ 252 w 571"/>
                <a:gd name="T71" fmla="*/ 127 h 681"/>
                <a:gd name="T72" fmla="*/ 155 w 571"/>
                <a:gd name="T73" fmla="*/ 147 h 681"/>
                <a:gd name="T74" fmla="*/ 224 w 571"/>
                <a:gd name="T75" fmla="*/ 186 h 681"/>
                <a:gd name="T76" fmla="*/ 124 w 571"/>
                <a:gd name="T77" fmla="*/ 211 h 681"/>
                <a:gd name="T78" fmla="*/ 142 w 571"/>
                <a:gd name="T79" fmla="*/ 237 h 681"/>
                <a:gd name="T80" fmla="*/ 80 w 571"/>
                <a:gd name="T81" fmla="*/ 254 h 681"/>
                <a:gd name="T82" fmla="*/ 143 w 571"/>
                <a:gd name="T83" fmla="*/ 270 h 681"/>
                <a:gd name="T84" fmla="*/ 226 w 571"/>
                <a:gd name="T85" fmla="*/ 270 h 681"/>
                <a:gd name="T86" fmla="*/ 113 w 571"/>
                <a:gd name="T87" fmla="*/ 316 h 681"/>
                <a:gd name="T88" fmla="*/ 0 w 571"/>
                <a:gd name="T89" fmla="*/ 311 h 681"/>
                <a:gd name="T90" fmla="*/ 0 w 571"/>
                <a:gd name="T91" fmla="*/ 31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1" h="681">
                  <a:moveTo>
                    <a:pt x="0" y="311"/>
                  </a:moveTo>
                  <a:lnTo>
                    <a:pt x="0" y="311"/>
                  </a:lnTo>
                  <a:lnTo>
                    <a:pt x="18" y="438"/>
                  </a:lnTo>
                  <a:lnTo>
                    <a:pt x="58" y="494"/>
                  </a:lnTo>
                  <a:lnTo>
                    <a:pt x="121" y="503"/>
                  </a:lnTo>
                  <a:lnTo>
                    <a:pt x="126" y="539"/>
                  </a:lnTo>
                  <a:lnTo>
                    <a:pt x="217" y="511"/>
                  </a:lnTo>
                  <a:lnTo>
                    <a:pt x="226" y="481"/>
                  </a:lnTo>
                  <a:lnTo>
                    <a:pt x="241" y="512"/>
                  </a:lnTo>
                  <a:lnTo>
                    <a:pt x="241" y="457"/>
                  </a:lnTo>
                  <a:lnTo>
                    <a:pt x="267" y="435"/>
                  </a:lnTo>
                  <a:lnTo>
                    <a:pt x="342" y="467"/>
                  </a:lnTo>
                  <a:lnTo>
                    <a:pt x="342" y="594"/>
                  </a:lnTo>
                  <a:lnTo>
                    <a:pt x="287" y="652"/>
                  </a:lnTo>
                  <a:lnTo>
                    <a:pt x="250" y="652"/>
                  </a:lnTo>
                  <a:lnTo>
                    <a:pt x="270" y="673"/>
                  </a:lnTo>
                  <a:lnTo>
                    <a:pt x="351" y="607"/>
                  </a:lnTo>
                  <a:lnTo>
                    <a:pt x="394" y="630"/>
                  </a:lnTo>
                  <a:lnTo>
                    <a:pt x="432" y="680"/>
                  </a:lnTo>
                  <a:lnTo>
                    <a:pt x="460" y="673"/>
                  </a:lnTo>
                  <a:lnTo>
                    <a:pt x="496" y="652"/>
                  </a:lnTo>
                  <a:lnTo>
                    <a:pt x="549" y="655"/>
                  </a:lnTo>
                  <a:lnTo>
                    <a:pt x="570" y="623"/>
                  </a:lnTo>
                  <a:lnTo>
                    <a:pt x="555" y="512"/>
                  </a:lnTo>
                  <a:lnTo>
                    <a:pt x="558" y="351"/>
                  </a:lnTo>
                  <a:lnTo>
                    <a:pt x="530" y="199"/>
                  </a:lnTo>
                  <a:lnTo>
                    <a:pt x="454" y="69"/>
                  </a:lnTo>
                  <a:lnTo>
                    <a:pt x="351" y="0"/>
                  </a:lnTo>
                  <a:lnTo>
                    <a:pt x="419" y="62"/>
                  </a:lnTo>
                  <a:lnTo>
                    <a:pt x="317" y="40"/>
                  </a:lnTo>
                  <a:lnTo>
                    <a:pt x="394" y="89"/>
                  </a:lnTo>
                  <a:lnTo>
                    <a:pt x="250" y="83"/>
                  </a:lnTo>
                  <a:lnTo>
                    <a:pt x="324" y="101"/>
                  </a:lnTo>
                  <a:lnTo>
                    <a:pt x="246" y="104"/>
                  </a:lnTo>
                  <a:lnTo>
                    <a:pt x="224" y="118"/>
                  </a:lnTo>
                  <a:lnTo>
                    <a:pt x="252" y="127"/>
                  </a:lnTo>
                  <a:lnTo>
                    <a:pt x="155" y="147"/>
                  </a:lnTo>
                  <a:lnTo>
                    <a:pt x="224" y="186"/>
                  </a:lnTo>
                  <a:lnTo>
                    <a:pt x="124" y="211"/>
                  </a:lnTo>
                  <a:lnTo>
                    <a:pt x="142" y="237"/>
                  </a:lnTo>
                  <a:lnTo>
                    <a:pt x="80" y="254"/>
                  </a:lnTo>
                  <a:lnTo>
                    <a:pt x="143" y="270"/>
                  </a:lnTo>
                  <a:lnTo>
                    <a:pt x="226" y="270"/>
                  </a:lnTo>
                  <a:lnTo>
                    <a:pt x="113" y="316"/>
                  </a:lnTo>
                  <a:lnTo>
                    <a:pt x="0" y="311"/>
                  </a:lnTo>
                  <a:lnTo>
                    <a:pt x="0" y="31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4" name="Freeform 1122"/>
            <p:cNvSpPr>
              <a:spLocks/>
            </p:cNvSpPr>
            <p:nvPr/>
          </p:nvSpPr>
          <p:spPr bwMode="auto">
            <a:xfrm>
              <a:off x="5987" y="3207"/>
              <a:ext cx="46" cy="34"/>
            </a:xfrm>
            <a:custGeom>
              <a:avLst/>
              <a:gdLst>
                <a:gd name="T0" fmla="*/ 0 w 46"/>
                <a:gd name="T1" fmla="*/ 33 h 34"/>
                <a:gd name="T2" fmla="*/ 0 w 46"/>
                <a:gd name="T3" fmla="*/ 33 h 34"/>
                <a:gd name="T4" fmla="*/ 9 w 46"/>
                <a:gd name="T5" fmla="*/ 8 h 34"/>
                <a:gd name="T6" fmla="*/ 31 w 46"/>
                <a:gd name="T7" fmla="*/ 0 h 34"/>
                <a:gd name="T8" fmla="*/ 45 w 46"/>
                <a:gd name="T9" fmla="*/ 5 h 34"/>
                <a:gd name="T10" fmla="*/ 18 w 46"/>
                <a:gd name="T11" fmla="*/ 17 h 34"/>
                <a:gd name="T12" fmla="*/ 0 w 46"/>
                <a:gd name="T13" fmla="*/ 33 h 34"/>
                <a:gd name="T14" fmla="*/ 0 w 46"/>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4">
                  <a:moveTo>
                    <a:pt x="0" y="33"/>
                  </a:moveTo>
                  <a:lnTo>
                    <a:pt x="0" y="33"/>
                  </a:lnTo>
                  <a:lnTo>
                    <a:pt x="9" y="8"/>
                  </a:lnTo>
                  <a:lnTo>
                    <a:pt x="31" y="0"/>
                  </a:lnTo>
                  <a:lnTo>
                    <a:pt x="45" y="5"/>
                  </a:lnTo>
                  <a:lnTo>
                    <a:pt x="18" y="17"/>
                  </a:lnTo>
                  <a:lnTo>
                    <a:pt x="0" y="33"/>
                  </a:lnTo>
                  <a:lnTo>
                    <a:pt x="0" y="33"/>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5" name="Freeform 1123"/>
            <p:cNvSpPr>
              <a:spLocks/>
            </p:cNvSpPr>
            <p:nvPr/>
          </p:nvSpPr>
          <p:spPr bwMode="auto">
            <a:xfrm>
              <a:off x="5967" y="3252"/>
              <a:ext cx="66" cy="91"/>
            </a:xfrm>
            <a:custGeom>
              <a:avLst/>
              <a:gdLst>
                <a:gd name="T0" fmla="*/ 19 w 66"/>
                <a:gd name="T1" fmla="*/ 0 h 91"/>
                <a:gd name="T2" fmla="*/ 19 w 66"/>
                <a:gd name="T3" fmla="*/ 0 h 91"/>
                <a:gd name="T4" fmla="*/ 0 w 66"/>
                <a:gd name="T5" fmla="*/ 1 h 91"/>
                <a:gd name="T6" fmla="*/ 30 w 66"/>
                <a:gd name="T7" fmla="*/ 30 h 91"/>
                <a:gd name="T8" fmla="*/ 30 w 66"/>
                <a:gd name="T9" fmla="*/ 47 h 91"/>
                <a:gd name="T10" fmla="*/ 23 w 66"/>
                <a:gd name="T11" fmla="*/ 90 h 91"/>
                <a:gd name="T12" fmla="*/ 37 w 66"/>
                <a:gd name="T13" fmla="*/ 58 h 91"/>
                <a:gd name="T14" fmla="*/ 65 w 66"/>
                <a:gd name="T15" fmla="*/ 44 h 91"/>
                <a:gd name="T16" fmla="*/ 65 w 66"/>
                <a:gd name="T17" fmla="*/ 18 h 91"/>
                <a:gd name="T18" fmla="*/ 19 w 66"/>
                <a:gd name="T19" fmla="*/ 0 h 91"/>
                <a:gd name="T20" fmla="*/ 19 w 66"/>
                <a:gd name="T2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91">
                  <a:moveTo>
                    <a:pt x="19" y="0"/>
                  </a:moveTo>
                  <a:lnTo>
                    <a:pt x="19" y="0"/>
                  </a:lnTo>
                  <a:lnTo>
                    <a:pt x="0" y="1"/>
                  </a:lnTo>
                  <a:lnTo>
                    <a:pt x="30" y="30"/>
                  </a:lnTo>
                  <a:lnTo>
                    <a:pt x="30" y="47"/>
                  </a:lnTo>
                  <a:lnTo>
                    <a:pt x="23" y="90"/>
                  </a:lnTo>
                  <a:lnTo>
                    <a:pt x="37" y="58"/>
                  </a:lnTo>
                  <a:lnTo>
                    <a:pt x="65" y="44"/>
                  </a:lnTo>
                  <a:lnTo>
                    <a:pt x="65" y="18"/>
                  </a:lnTo>
                  <a:lnTo>
                    <a:pt x="19" y="0"/>
                  </a:lnTo>
                  <a:lnTo>
                    <a:pt x="19"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6" name="Freeform 1124"/>
            <p:cNvSpPr>
              <a:spLocks/>
            </p:cNvSpPr>
            <p:nvPr/>
          </p:nvSpPr>
          <p:spPr bwMode="auto">
            <a:xfrm>
              <a:off x="6036" y="3227"/>
              <a:ext cx="21" cy="44"/>
            </a:xfrm>
            <a:custGeom>
              <a:avLst/>
              <a:gdLst>
                <a:gd name="T0" fmla="*/ 0 w 21"/>
                <a:gd name="T1" fmla="*/ 0 h 44"/>
                <a:gd name="T2" fmla="*/ 0 w 21"/>
                <a:gd name="T3" fmla="*/ 0 h 44"/>
                <a:gd name="T4" fmla="*/ 20 w 21"/>
                <a:gd name="T5" fmla="*/ 43 h 44"/>
                <a:gd name="T6" fmla="*/ 20 w 21"/>
                <a:gd name="T7" fmla="*/ 33 h 44"/>
                <a:gd name="T8" fmla="*/ 6 w 21"/>
                <a:gd name="T9" fmla="*/ 0 h 44"/>
                <a:gd name="T10" fmla="*/ 0 w 21"/>
                <a:gd name="T11" fmla="*/ 0 h 44"/>
                <a:gd name="T12" fmla="*/ 0 w 2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1" h="44">
                  <a:moveTo>
                    <a:pt x="0" y="0"/>
                  </a:moveTo>
                  <a:lnTo>
                    <a:pt x="0" y="0"/>
                  </a:lnTo>
                  <a:lnTo>
                    <a:pt x="20" y="43"/>
                  </a:lnTo>
                  <a:lnTo>
                    <a:pt x="20" y="33"/>
                  </a:lnTo>
                  <a:lnTo>
                    <a:pt x="6" y="0"/>
                  </a:lnTo>
                  <a:lnTo>
                    <a:pt x="0" y="0"/>
                  </a:lnTo>
                  <a:lnTo>
                    <a:pt x="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7" name="Freeform 1125"/>
            <p:cNvSpPr>
              <a:spLocks/>
            </p:cNvSpPr>
            <p:nvPr/>
          </p:nvSpPr>
          <p:spPr bwMode="auto">
            <a:xfrm>
              <a:off x="6008" y="3319"/>
              <a:ext cx="46" cy="46"/>
            </a:xfrm>
            <a:custGeom>
              <a:avLst/>
              <a:gdLst>
                <a:gd name="T0" fmla="*/ 45 w 46"/>
                <a:gd name="T1" fmla="*/ 0 h 46"/>
                <a:gd name="T2" fmla="*/ 45 w 46"/>
                <a:gd name="T3" fmla="*/ 0 h 46"/>
                <a:gd name="T4" fmla="*/ 0 w 46"/>
                <a:gd name="T5" fmla="*/ 45 h 46"/>
                <a:gd name="T6" fmla="*/ 20 w 46"/>
                <a:gd name="T7" fmla="*/ 12 h 46"/>
                <a:gd name="T8" fmla="*/ 45 w 46"/>
                <a:gd name="T9" fmla="*/ 0 h 46"/>
                <a:gd name="T10" fmla="*/ 45 w 46"/>
                <a:gd name="T11" fmla="*/ 0 h 46"/>
              </a:gdLst>
              <a:ahLst/>
              <a:cxnLst>
                <a:cxn ang="0">
                  <a:pos x="T0" y="T1"/>
                </a:cxn>
                <a:cxn ang="0">
                  <a:pos x="T2" y="T3"/>
                </a:cxn>
                <a:cxn ang="0">
                  <a:pos x="T4" y="T5"/>
                </a:cxn>
                <a:cxn ang="0">
                  <a:pos x="T6" y="T7"/>
                </a:cxn>
                <a:cxn ang="0">
                  <a:pos x="T8" y="T9"/>
                </a:cxn>
                <a:cxn ang="0">
                  <a:pos x="T10" y="T11"/>
                </a:cxn>
              </a:cxnLst>
              <a:rect l="0" t="0" r="r" b="b"/>
              <a:pathLst>
                <a:path w="46" h="46">
                  <a:moveTo>
                    <a:pt x="45" y="0"/>
                  </a:moveTo>
                  <a:lnTo>
                    <a:pt x="45" y="0"/>
                  </a:lnTo>
                  <a:lnTo>
                    <a:pt x="0" y="45"/>
                  </a:lnTo>
                  <a:lnTo>
                    <a:pt x="20" y="12"/>
                  </a:lnTo>
                  <a:lnTo>
                    <a:pt x="45" y="0"/>
                  </a:lnTo>
                  <a:lnTo>
                    <a:pt x="45"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8" name="Freeform 1126"/>
            <p:cNvSpPr>
              <a:spLocks/>
            </p:cNvSpPr>
            <p:nvPr/>
          </p:nvSpPr>
          <p:spPr bwMode="auto">
            <a:xfrm>
              <a:off x="5594" y="3202"/>
              <a:ext cx="139" cy="213"/>
            </a:xfrm>
            <a:custGeom>
              <a:avLst/>
              <a:gdLst>
                <a:gd name="T0" fmla="*/ 8 w 139"/>
                <a:gd name="T1" fmla="*/ 0 h 213"/>
                <a:gd name="T2" fmla="*/ 8 w 139"/>
                <a:gd name="T3" fmla="*/ 0 h 213"/>
                <a:gd name="T4" fmla="*/ 13 w 139"/>
                <a:gd name="T5" fmla="*/ 22 h 213"/>
                <a:gd name="T6" fmla="*/ 32 w 139"/>
                <a:gd name="T7" fmla="*/ 42 h 213"/>
                <a:gd name="T8" fmla="*/ 82 w 139"/>
                <a:gd name="T9" fmla="*/ 50 h 213"/>
                <a:gd name="T10" fmla="*/ 112 w 139"/>
                <a:gd name="T11" fmla="*/ 73 h 213"/>
                <a:gd name="T12" fmla="*/ 79 w 139"/>
                <a:gd name="T13" fmla="*/ 68 h 213"/>
                <a:gd name="T14" fmla="*/ 102 w 139"/>
                <a:gd name="T15" fmla="*/ 97 h 213"/>
                <a:gd name="T16" fmla="*/ 138 w 139"/>
                <a:gd name="T17" fmla="*/ 97 h 213"/>
                <a:gd name="T18" fmla="*/ 124 w 139"/>
                <a:gd name="T19" fmla="*/ 104 h 213"/>
                <a:gd name="T20" fmla="*/ 87 w 139"/>
                <a:gd name="T21" fmla="*/ 104 h 213"/>
                <a:gd name="T22" fmla="*/ 87 w 139"/>
                <a:gd name="T23" fmla="*/ 90 h 213"/>
                <a:gd name="T24" fmla="*/ 69 w 139"/>
                <a:gd name="T25" fmla="*/ 68 h 213"/>
                <a:gd name="T26" fmla="*/ 45 w 139"/>
                <a:gd name="T27" fmla="*/ 65 h 213"/>
                <a:gd name="T28" fmla="*/ 30 w 139"/>
                <a:gd name="T29" fmla="*/ 56 h 213"/>
                <a:gd name="T30" fmla="*/ 0 w 139"/>
                <a:gd name="T31" fmla="*/ 212 h 213"/>
                <a:gd name="T32" fmla="*/ 28 w 139"/>
                <a:gd name="T33" fmla="*/ 46 h 213"/>
                <a:gd name="T34" fmla="*/ 8 w 139"/>
                <a:gd name="T35" fmla="*/ 22 h 213"/>
                <a:gd name="T36" fmla="*/ 8 w 139"/>
                <a:gd name="T37" fmla="*/ 0 h 213"/>
                <a:gd name="T38" fmla="*/ 8 w 139"/>
                <a:gd name="T39"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213">
                  <a:moveTo>
                    <a:pt x="8" y="0"/>
                  </a:moveTo>
                  <a:lnTo>
                    <a:pt x="8" y="0"/>
                  </a:lnTo>
                  <a:lnTo>
                    <a:pt x="13" y="22"/>
                  </a:lnTo>
                  <a:lnTo>
                    <a:pt x="32" y="42"/>
                  </a:lnTo>
                  <a:lnTo>
                    <a:pt x="82" y="50"/>
                  </a:lnTo>
                  <a:lnTo>
                    <a:pt x="112" y="73"/>
                  </a:lnTo>
                  <a:lnTo>
                    <a:pt x="79" y="68"/>
                  </a:lnTo>
                  <a:lnTo>
                    <a:pt x="102" y="97"/>
                  </a:lnTo>
                  <a:lnTo>
                    <a:pt x="138" y="97"/>
                  </a:lnTo>
                  <a:lnTo>
                    <a:pt x="124" y="104"/>
                  </a:lnTo>
                  <a:lnTo>
                    <a:pt x="87" y="104"/>
                  </a:lnTo>
                  <a:lnTo>
                    <a:pt x="87" y="90"/>
                  </a:lnTo>
                  <a:lnTo>
                    <a:pt x="69" y="68"/>
                  </a:lnTo>
                  <a:lnTo>
                    <a:pt x="45" y="65"/>
                  </a:lnTo>
                  <a:lnTo>
                    <a:pt x="30" y="56"/>
                  </a:lnTo>
                  <a:lnTo>
                    <a:pt x="0" y="212"/>
                  </a:lnTo>
                  <a:lnTo>
                    <a:pt x="28" y="46"/>
                  </a:lnTo>
                  <a:lnTo>
                    <a:pt x="8" y="22"/>
                  </a:lnTo>
                  <a:lnTo>
                    <a:pt x="8" y="0"/>
                  </a:lnTo>
                  <a:lnTo>
                    <a:pt x="8"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799" name="Freeform 1127"/>
            <p:cNvSpPr>
              <a:spLocks/>
            </p:cNvSpPr>
            <p:nvPr/>
          </p:nvSpPr>
          <p:spPr bwMode="auto">
            <a:xfrm>
              <a:off x="5594" y="3410"/>
              <a:ext cx="147" cy="89"/>
            </a:xfrm>
            <a:custGeom>
              <a:avLst/>
              <a:gdLst>
                <a:gd name="T0" fmla="*/ 2 w 147"/>
                <a:gd name="T1" fmla="*/ 0 h 89"/>
                <a:gd name="T2" fmla="*/ 2 w 147"/>
                <a:gd name="T3" fmla="*/ 0 h 89"/>
                <a:gd name="T4" fmla="*/ 20 w 147"/>
                <a:gd name="T5" fmla="*/ 12 h 89"/>
                <a:gd name="T6" fmla="*/ 45 w 147"/>
                <a:gd name="T7" fmla="*/ 12 h 89"/>
                <a:gd name="T8" fmla="*/ 74 w 147"/>
                <a:gd name="T9" fmla="*/ 6 h 89"/>
                <a:gd name="T10" fmla="*/ 110 w 147"/>
                <a:gd name="T11" fmla="*/ 6 h 89"/>
                <a:gd name="T12" fmla="*/ 90 w 147"/>
                <a:gd name="T13" fmla="*/ 19 h 89"/>
                <a:gd name="T14" fmla="*/ 100 w 147"/>
                <a:gd name="T15" fmla="*/ 42 h 89"/>
                <a:gd name="T16" fmla="*/ 104 w 147"/>
                <a:gd name="T17" fmla="*/ 68 h 89"/>
                <a:gd name="T18" fmla="*/ 122 w 147"/>
                <a:gd name="T19" fmla="*/ 84 h 89"/>
                <a:gd name="T20" fmla="*/ 146 w 147"/>
                <a:gd name="T21" fmla="*/ 88 h 89"/>
                <a:gd name="T22" fmla="*/ 110 w 147"/>
                <a:gd name="T23" fmla="*/ 88 h 89"/>
                <a:gd name="T24" fmla="*/ 92 w 147"/>
                <a:gd name="T25" fmla="*/ 71 h 89"/>
                <a:gd name="T26" fmla="*/ 92 w 147"/>
                <a:gd name="T27" fmla="*/ 48 h 89"/>
                <a:gd name="T28" fmla="*/ 74 w 147"/>
                <a:gd name="T29" fmla="*/ 15 h 89"/>
                <a:gd name="T30" fmla="*/ 15 w 147"/>
                <a:gd name="T31" fmla="*/ 15 h 89"/>
                <a:gd name="T32" fmla="*/ 0 w 147"/>
                <a:gd name="T33" fmla="*/ 4 h 89"/>
                <a:gd name="T34" fmla="*/ 2 w 147"/>
                <a:gd name="T35" fmla="*/ 0 h 89"/>
                <a:gd name="T36" fmla="*/ 2 w 147"/>
                <a:gd name="T3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89">
                  <a:moveTo>
                    <a:pt x="2" y="0"/>
                  </a:moveTo>
                  <a:lnTo>
                    <a:pt x="2" y="0"/>
                  </a:lnTo>
                  <a:lnTo>
                    <a:pt x="20" y="12"/>
                  </a:lnTo>
                  <a:lnTo>
                    <a:pt x="45" y="12"/>
                  </a:lnTo>
                  <a:lnTo>
                    <a:pt x="74" y="6"/>
                  </a:lnTo>
                  <a:lnTo>
                    <a:pt x="110" y="6"/>
                  </a:lnTo>
                  <a:lnTo>
                    <a:pt x="90" y="19"/>
                  </a:lnTo>
                  <a:lnTo>
                    <a:pt x="100" y="42"/>
                  </a:lnTo>
                  <a:lnTo>
                    <a:pt x="104" y="68"/>
                  </a:lnTo>
                  <a:lnTo>
                    <a:pt x="122" y="84"/>
                  </a:lnTo>
                  <a:lnTo>
                    <a:pt x="146" y="88"/>
                  </a:lnTo>
                  <a:lnTo>
                    <a:pt x="110" y="88"/>
                  </a:lnTo>
                  <a:lnTo>
                    <a:pt x="92" y="71"/>
                  </a:lnTo>
                  <a:lnTo>
                    <a:pt x="92" y="48"/>
                  </a:lnTo>
                  <a:lnTo>
                    <a:pt x="74" y="15"/>
                  </a:lnTo>
                  <a:lnTo>
                    <a:pt x="15" y="15"/>
                  </a:lnTo>
                  <a:lnTo>
                    <a:pt x="0" y="4"/>
                  </a:lnTo>
                  <a:lnTo>
                    <a:pt x="2" y="0"/>
                  </a:lnTo>
                  <a:lnTo>
                    <a:pt x="2"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0" name="Freeform 1128"/>
            <p:cNvSpPr>
              <a:spLocks/>
            </p:cNvSpPr>
            <p:nvPr/>
          </p:nvSpPr>
          <p:spPr bwMode="auto">
            <a:xfrm>
              <a:off x="5727" y="3414"/>
              <a:ext cx="428" cy="239"/>
            </a:xfrm>
            <a:custGeom>
              <a:avLst/>
              <a:gdLst>
                <a:gd name="T0" fmla="*/ 0 w 428"/>
                <a:gd name="T1" fmla="*/ 118 h 239"/>
                <a:gd name="T2" fmla="*/ 0 w 428"/>
                <a:gd name="T3" fmla="*/ 118 h 239"/>
                <a:gd name="T4" fmla="*/ 8 w 428"/>
                <a:gd name="T5" fmla="*/ 129 h 239"/>
                <a:gd name="T6" fmla="*/ 18 w 428"/>
                <a:gd name="T7" fmla="*/ 129 h 239"/>
                <a:gd name="T8" fmla="*/ 23 w 428"/>
                <a:gd name="T9" fmla="*/ 138 h 239"/>
                <a:gd name="T10" fmla="*/ 23 w 428"/>
                <a:gd name="T11" fmla="*/ 184 h 239"/>
                <a:gd name="T12" fmla="*/ 41 w 428"/>
                <a:gd name="T13" fmla="*/ 206 h 239"/>
                <a:gd name="T14" fmla="*/ 61 w 428"/>
                <a:gd name="T15" fmla="*/ 212 h 239"/>
                <a:gd name="T16" fmla="*/ 90 w 428"/>
                <a:gd name="T17" fmla="*/ 212 h 239"/>
                <a:gd name="T18" fmla="*/ 116 w 428"/>
                <a:gd name="T19" fmla="*/ 200 h 239"/>
                <a:gd name="T20" fmla="*/ 135 w 428"/>
                <a:gd name="T21" fmla="*/ 187 h 239"/>
                <a:gd name="T22" fmla="*/ 155 w 428"/>
                <a:gd name="T23" fmla="*/ 187 h 239"/>
                <a:gd name="T24" fmla="*/ 186 w 428"/>
                <a:gd name="T25" fmla="*/ 212 h 239"/>
                <a:gd name="T26" fmla="*/ 227 w 428"/>
                <a:gd name="T27" fmla="*/ 228 h 239"/>
                <a:gd name="T28" fmla="*/ 238 w 428"/>
                <a:gd name="T29" fmla="*/ 238 h 239"/>
                <a:gd name="T30" fmla="*/ 269 w 428"/>
                <a:gd name="T31" fmla="*/ 174 h 239"/>
                <a:gd name="T32" fmla="*/ 285 w 428"/>
                <a:gd name="T33" fmla="*/ 148 h 239"/>
                <a:gd name="T34" fmla="*/ 345 w 428"/>
                <a:gd name="T35" fmla="*/ 100 h 239"/>
                <a:gd name="T36" fmla="*/ 427 w 428"/>
                <a:gd name="T37" fmla="*/ 11 h 239"/>
                <a:gd name="T38" fmla="*/ 338 w 428"/>
                <a:gd name="T39" fmla="*/ 100 h 239"/>
                <a:gd name="T40" fmla="*/ 273 w 428"/>
                <a:gd name="T41" fmla="*/ 145 h 239"/>
                <a:gd name="T42" fmla="*/ 248 w 428"/>
                <a:gd name="T43" fmla="*/ 174 h 239"/>
                <a:gd name="T44" fmla="*/ 235 w 428"/>
                <a:gd name="T45" fmla="*/ 171 h 239"/>
                <a:gd name="T46" fmla="*/ 214 w 428"/>
                <a:gd name="T47" fmla="*/ 176 h 239"/>
                <a:gd name="T48" fmla="*/ 244 w 428"/>
                <a:gd name="T49" fmla="*/ 0 h 239"/>
                <a:gd name="T50" fmla="*/ 225 w 428"/>
                <a:gd name="T51" fmla="*/ 48 h 239"/>
                <a:gd name="T52" fmla="*/ 151 w 428"/>
                <a:gd name="T53" fmla="*/ 109 h 239"/>
                <a:gd name="T54" fmla="*/ 151 w 428"/>
                <a:gd name="T55" fmla="*/ 157 h 239"/>
                <a:gd name="T56" fmla="*/ 121 w 428"/>
                <a:gd name="T57" fmla="*/ 180 h 239"/>
                <a:gd name="T58" fmla="*/ 106 w 428"/>
                <a:gd name="T59" fmla="*/ 126 h 239"/>
                <a:gd name="T60" fmla="*/ 106 w 428"/>
                <a:gd name="T61" fmla="*/ 157 h 239"/>
                <a:gd name="T62" fmla="*/ 61 w 428"/>
                <a:gd name="T63" fmla="*/ 194 h 239"/>
                <a:gd name="T64" fmla="*/ 36 w 428"/>
                <a:gd name="T65" fmla="*/ 180 h 239"/>
                <a:gd name="T66" fmla="*/ 29 w 428"/>
                <a:gd name="T67" fmla="*/ 129 h 239"/>
                <a:gd name="T68" fmla="*/ 18 w 428"/>
                <a:gd name="T69" fmla="*/ 118 h 239"/>
                <a:gd name="T70" fmla="*/ 0 w 428"/>
                <a:gd name="T71" fmla="*/ 118 h 239"/>
                <a:gd name="T72" fmla="*/ 0 w 428"/>
                <a:gd name="T73" fmla="*/ 1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8" h="239">
                  <a:moveTo>
                    <a:pt x="0" y="118"/>
                  </a:moveTo>
                  <a:lnTo>
                    <a:pt x="0" y="118"/>
                  </a:lnTo>
                  <a:lnTo>
                    <a:pt x="8" y="129"/>
                  </a:lnTo>
                  <a:lnTo>
                    <a:pt x="18" y="129"/>
                  </a:lnTo>
                  <a:lnTo>
                    <a:pt x="23" y="138"/>
                  </a:lnTo>
                  <a:lnTo>
                    <a:pt x="23" y="184"/>
                  </a:lnTo>
                  <a:lnTo>
                    <a:pt x="41" y="206"/>
                  </a:lnTo>
                  <a:lnTo>
                    <a:pt x="61" y="212"/>
                  </a:lnTo>
                  <a:lnTo>
                    <a:pt x="90" y="212"/>
                  </a:lnTo>
                  <a:lnTo>
                    <a:pt x="116" y="200"/>
                  </a:lnTo>
                  <a:lnTo>
                    <a:pt x="135" y="187"/>
                  </a:lnTo>
                  <a:lnTo>
                    <a:pt x="155" y="187"/>
                  </a:lnTo>
                  <a:lnTo>
                    <a:pt x="186" y="212"/>
                  </a:lnTo>
                  <a:lnTo>
                    <a:pt x="227" y="228"/>
                  </a:lnTo>
                  <a:lnTo>
                    <a:pt x="238" y="238"/>
                  </a:lnTo>
                  <a:lnTo>
                    <a:pt x="269" y="174"/>
                  </a:lnTo>
                  <a:lnTo>
                    <a:pt x="285" y="148"/>
                  </a:lnTo>
                  <a:lnTo>
                    <a:pt x="345" y="100"/>
                  </a:lnTo>
                  <a:lnTo>
                    <a:pt x="427" y="11"/>
                  </a:lnTo>
                  <a:lnTo>
                    <a:pt x="338" y="100"/>
                  </a:lnTo>
                  <a:lnTo>
                    <a:pt x="273" y="145"/>
                  </a:lnTo>
                  <a:lnTo>
                    <a:pt x="248" y="174"/>
                  </a:lnTo>
                  <a:lnTo>
                    <a:pt x="235" y="171"/>
                  </a:lnTo>
                  <a:lnTo>
                    <a:pt x="214" y="176"/>
                  </a:lnTo>
                  <a:lnTo>
                    <a:pt x="244" y="0"/>
                  </a:lnTo>
                  <a:lnTo>
                    <a:pt x="225" y="48"/>
                  </a:lnTo>
                  <a:lnTo>
                    <a:pt x="151" y="109"/>
                  </a:lnTo>
                  <a:lnTo>
                    <a:pt x="151" y="157"/>
                  </a:lnTo>
                  <a:lnTo>
                    <a:pt x="121" y="180"/>
                  </a:lnTo>
                  <a:lnTo>
                    <a:pt x="106" y="126"/>
                  </a:lnTo>
                  <a:lnTo>
                    <a:pt x="106" y="157"/>
                  </a:lnTo>
                  <a:lnTo>
                    <a:pt x="61" y="194"/>
                  </a:lnTo>
                  <a:lnTo>
                    <a:pt x="36" y="180"/>
                  </a:lnTo>
                  <a:lnTo>
                    <a:pt x="29" y="129"/>
                  </a:lnTo>
                  <a:lnTo>
                    <a:pt x="18" y="118"/>
                  </a:lnTo>
                  <a:lnTo>
                    <a:pt x="0" y="118"/>
                  </a:lnTo>
                  <a:lnTo>
                    <a:pt x="0" y="11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1" name="Freeform 1129"/>
            <p:cNvSpPr>
              <a:spLocks/>
            </p:cNvSpPr>
            <p:nvPr/>
          </p:nvSpPr>
          <p:spPr bwMode="auto">
            <a:xfrm>
              <a:off x="5795" y="3645"/>
              <a:ext cx="186" cy="469"/>
            </a:xfrm>
            <a:custGeom>
              <a:avLst/>
              <a:gdLst>
                <a:gd name="T0" fmla="*/ 163 w 186"/>
                <a:gd name="T1" fmla="*/ 101 h 469"/>
                <a:gd name="T2" fmla="*/ 163 w 186"/>
                <a:gd name="T3" fmla="*/ 101 h 469"/>
                <a:gd name="T4" fmla="*/ 148 w 186"/>
                <a:gd name="T5" fmla="*/ 121 h 469"/>
                <a:gd name="T6" fmla="*/ 113 w 186"/>
                <a:gd name="T7" fmla="*/ 139 h 469"/>
                <a:gd name="T8" fmla="*/ 119 w 186"/>
                <a:gd name="T9" fmla="*/ 177 h 469"/>
                <a:gd name="T10" fmla="*/ 117 w 186"/>
                <a:gd name="T11" fmla="*/ 221 h 469"/>
                <a:gd name="T12" fmla="*/ 82 w 186"/>
                <a:gd name="T13" fmla="*/ 317 h 469"/>
                <a:gd name="T14" fmla="*/ 48 w 186"/>
                <a:gd name="T15" fmla="*/ 410 h 469"/>
                <a:gd name="T16" fmla="*/ 7 w 186"/>
                <a:gd name="T17" fmla="*/ 453 h 469"/>
                <a:gd name="T18" fmla="*/ 0 w 186"/>
                <a:gd name="T19" fmla="*/ 468 h 469"/>
                <a:gd name="T20" fmla="*/ 28 w 186"/>
                <a:gd name="T21" fmla="*/ 354 h 469"/>
                <a:gd name="T22" fmla="*/ 90 w 186"/>
                <a:gd name="T23" fmla="*/ 165 h 469"/>
                <a:gd name="T24" fmla="*/ 32 w 186"/>
                <a:gd name="T25" fmla="*/ 357 h 469"/>
                <a:gd name="T26" fmla="*/ 19 w 186"/>
                <a:gd name="T27" fmla="*/ 435 h 469"/>
                <a:gd name="T28" fmla="*/ 38 w 186"/>
                <a:gd name="T29" fmla="*/ 404 h 469"/>
                <a:gd name="T30" fmla="*/ 107 w 186"/>
                <a:gd name="T31" fmla="*/ 198 h 469"/>
                <a:gd name="T32" fmla="*/ 103 w 186"/>
                <a:gd name="T33" fmla="*/ 139 h 469"/>
                <a:gd name="T34" fmla="*/ 94 w 186"/>
                <a:gd name="T35" fmla="*/ 151 h 469"/>
                <a:gd name="T36" fmla="*/ 103 w 186"/>
                <a:gd name="T37" fmla="*/ 133 h 469"/>
                <a:gd name="T38" fmla="*/ 109 w 186"/>
                <a:gd name="T39" fmla="*/ 121 h 469"/>
                <a:gd name="T40" fmla="*/ 113 w 186"/>
                <a:gd name="T41" fmla="*/ 105 h 469"/>
                <a:gd name="T42" fmla="*/ 130 w 186"/>
                <a:gd name="T43" fmla="*/ 65 h 469"/>
                <a:gd name="T44" fmla="*/ 119 w 186"/>
                <a:gd name="T45" fmla="*/ 101 h 469"/>
                <a:gd name="T46" fmla="*/ 148 w 186"/>
                <a:gd name="T47" fmla="*/ 75 h 469"/>
                <a:gd name="T48" fmla="*/ 154 w 186"/>
                <a:gd name="T49" fmla="*/ 49 h 469"/>
                <a:gd name="T50" fmla="*/ 151 w 186"/>
                <a:gd name="T51" fmla="*/ 35 h 469"/>
                <a:gd name="T52" fmla="*/ 139 w 186"/>
                <a:gd name="T53" fmla="*/ 51 h 469"/>
                <a:gd name="T54" fmla="*/ 147 w 186"/>
                <a:gd name="T55" fmla="*/ 25 h 469"/>
                <a:gd name="T56" fmla="*/ 163 w 186"/>
                <a:gd name="T57" fmla="*/ 0 h 469"/>
                <a:gd name="T58" fmla="*/ 170 w 186"/>
                <a:gd name="T59" fmla="*/ 10 h 469"/>
                <a:gd name="T60" fmla="*/ 161 w 186"/>
                <a:gd name="T61" fmla="*/ 37 h 469"/>
                <a:gd name="T62" fmla="*/ 163 w 186"/>
                <a:gd name="T63" fmla="*/ 65 h 469"/>
                <a:gd name="T64" fmla="*/ 177 w 186"/>
                <a:gd name="T65" fmla="*/ 106 h 469"/>
                <a:gd name="T66" fmla="*/ 185 w 186"/>
                <a:gd name="T67" fmla="*/ 210 h 469"/>
                <a:gd name="T68" fmla="*/ 173 w 186"/>
                <a:gd name="T69" fmla="*/ 121 h 469"/>
                <a:gd name="T70" fmla="*/ 170 w 186"/>
                <a:gd name="T71" fmla="*/ 105 h 469"/>
                <a:gd name="T72" fmla="*/ 163 w 186"/>
                <a:gd name="T73" fmla="*/ 101 h 469"/>
                <a:gd name="T74" fmla="*/ 163 w 186"/>
                <a:gd name="T75" fmla="*/ 10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469">
                  <a:moveTo>
                    <a:pt x="163" y="101"/>
                  </a:moveTo>
                  <a:lnTo>
                    <a:pt x="163" y="101"/>
                  </a:lnTo>
                  <a:lnTo>
                    <a:pt x="148" y="121"/>
                  </a:lnTo>
                  <a:lnTo>
                    <a:pt x="113" y="139"/>
                  </a:lnTo>
                  <a:lnTo>
                    <a:pt x="119" y="177"/>
                  </a:lnTo>
                  <a:lnTo>
                    <a:pt x="117" y="221"/>
                  </a:lnTo>
                  <a:lnTo>
                    <a:pt x="82" y="317"/>
                  </a:lnTo>
                  <a:lnTo>
                    <a:pt x="48" y="410"/>
                  </a:lnTo>
                  <a:lnTo>
                    <a:pt x="7" y="453"/>
                  </a:lnTo>
                  <a:lnTo>
                    <a:pt x="0" y="468"/>
                  </a:lnTo>
                  <a:lnTo>
                    <a:pt x="28" y="354"/>
                  </a:lnTo>
                  <a:lnTo>
                    <a:pt x="90" y="165"/>
                  </a:lnTo>
                  <a:lnTo>
                    <a:pt x="32" y="357"/>
                  </a:lnTo>
                  <a:lnTo>
                    <a:pt x="19" y="435"/>
                  </a:lnTo>
                  <a:lnTo>
                    <a:pt x="38" y="404"/>
                  </a:lnTo>
                  <a:lnTo>
                    <a:pt x="107" y="198"/>
                  </a:lnTo>
                  <a:lnTo>
                    <a:pt x="103" y="139"/>
                  </a:lnTo>
                  <a:lnTo>
                    <a:pt x="94" y="151"/>
                  </a:lnTo>
                  <a:lnTo>
                    <a:pt x="103" y="133"/>
                  </a:lnTo>
                  <a:lnTo>
                    <a:pt x="109" y="121"/>
                  </a:lnTo>
                  <a:lnTo>
                    <a:pt x="113" y="105"/>
                  </a:lnTo>
                  <a:lnTo>
                    <a:pt x="130" y="65"/>
                  </a:lnTo>
                  <a:lnTo>
                    <a:pt x="119" y="101"/>
                  </a:lnTo>
                  <a:lnTo>
                    <a:pt x="148" y="75"/>
                  </a:lnTo>
                  <a:lnTo>
                    <a:pt x="154" y="49"/>
                  </a:lnTo>
                  <a:lnTo>
                    <a:pt x="151" y="35"/>
                  </a:lnTo>
                  <a:lnTo>
                    <a:pt x="139" y="51"/>
                  </a:lnTo>
                  <a:lnTo>
                    <a:pt x="147" y="25"/>
                  </a:lnTo>
                  <a:lnTo>
                    <a:pt x="163" y="0"/>
                  </a:lnTo>
                  <a:lnTo>
                    <a:pt x="170" y="10"/>
                  </a:lnTo>
                  <a:lnTo>
                    <a:pt x="161" y="37"/>
                  </a:lnTo>
                  <a:lnTo>
                    <a:pt x="163" y="65"/>
                  </a:lnTo>
                  <a:lnTo>
                    <a:pt x="177" y="106"/>
                  </a:lnTo>
                  <a:lnTo>
                    <a:pt x="185" y="210"/>
                  </a:lnTo>
                  <a:lnTo>
                    <a:pt x="173" y="121"/>
                  </a:lnTo>
                  <a:lnTo>
                    <a:pt x="170" y="105"/>
                  </a:lnTo>
                  <a:lnTo>
                    <a:pt x="163" y="101"/>
                  </a:lnTo>
                  <a:lnTo>
                    <a:pt x="163" y="101"/>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2" name="Freeform 1130"/>
            <p:cNvSpPr>
              <a:spLocks/>
            </p:cNvSpPr>
            <p:nvPr/>
          </p:nvSpPr>
          <p:spPr bwMode="auto">
            <a:xfrm>
              <a:off x="5851" y="3393"/>
              <a:ext cx="407" cy="657"/>
            </a:xfrm>
            <a:custGeom>
              <a:avLst/>
              <a:gdLst>
                <a:gd name="T0" fmla="*/ 0 w 407"/>
                <a:gd name="T1" fmla="*/ 656 h 657"/>
                <a:gd name="T2" fmla="*/ 0 w 407"/>
                <a:gd name="T3" fmla="*/ 656 h 657"/>
                <a:gd name="T4" fmla="*/ 57 w 407"/>
                <a:gd name="T5" fmla="*/ 598 h 657"/>
                <a:gd name="T6" fmla="*/ 166 w 407"/>
                <a:gd name="T7" fmla="*/ 443 h 657"/>
                <a:gd name="T8" fmla="*/ 258 w 407"/>
                <a:gd name="T9" fmla="*/ 279 h 657"/>
                <a:gd name="T10" fmla="*/ 351 w 407"/>
                <a:gd name="T11" fmla="*/ 80 h 657"/>
                <a:gd name="T12" fmla="*/ 406 w 407"/>
                <a:gd name="T13" fmla="*/ 0 h 657"/>
                <a:gd name="T14" fmla="*/ 379 w 407"/>
                <a:gd name="T15" fmla="*/ 0 h 657"/>
                <a:gd name="T16" fmla="*/ 323 w 407"/>
                <a:gd name="T17" fmla="*/ 69 h 657"/>
                <a:gd name="T18" fmla="*/ 251 w 407"/>
                <a:gd name="T19" fmla="*/ 192 h 657"/>
                <a:gd name="T20" fmla="*/ 166 w 407"/>
                <a:gd name="T21" fmla="*/ 366 h 657"/>
                <a:gd name="T22" fmla="*/ 260 w 407"/>
                <a:gd name="T23" fmla="*/ 183 h 657"/>
                <a:gd name="T24" fmla="*/ 327 w 407"/>
                <a:gd name="T25" fmla="*/ 71 h 657"/>
                <a:gd name="T26" fmla="*/ 379 w 407"/>
                <a:gd name="T27" fmla="*/ 11 h 657"/>
                <a:gd name="T28" fmla="*/ 342 w 407"/>
                <a:gd name="T29" fmla="*/ 76 h 657"/>
                <a:gd name="T30" fmla="*/ 255 w 407"/>
                <a:gd name="T31" fmla="*/ 263 h 657"/>
                <a:gd name="T32" fmla="*/ 138 w 407"/>
                <a:gd name="T33" fmla="*/ 473 h 657"/>
                <a:gd name="T34" fmla="*/ 112 w 407"/>
                <a:gd name="T35" fmla="*/ 511 h 657"/>
                <a:gd name="T36" fmla="*/ 159 w 407"/>
                <a:gd name="T37" fmla="*/ 380 h 657"/>
                <a:gd name="T38" fmla="*/ 96 w 407"/>
                <a:gd name="T39" fmla="*/ 527 h 657"/>
                <a:gd name="T40" fmla="*/ 45 w 407"/>
                <a:gd name="T41" fmla="*/ 604 h 657"/>
                <a:gd name="T42" fmla="*/ 0 w 407"/>
                <a:gd name="T43" fmla="*/ 656 h 657"/>
                <a:gd name="T44" fmla="*/ 0 w 407"/>
                <a:gd name="T45"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7" h="657">
                  <a:moveTo>
                    <a:pt x="0" y="656"/>
                  </a:moveTo>
                  <a:lnTo>
                    <a:pt x="0" y="656"/>
                  </a:lnTo>
                  <a:lnTo>
                    <a:pt x="57" y="598"/>
                  </a:lnTo>
                  <a:lnTo>
                    <a:pt x="166" y="443"/>
                  </a:lnTo>
                  <a:lnTo>
                    <a:pt x="258" y="279"/>
                  </a:lnTo>
                  <a:lnTo>
                    <a:pt x="351" y="80"/>
                  </a:lnTo>
                  <a:lnTo>
                    <a:pt x="406" y="0"/>
                  </a:lnTo>
                  <a:lnTo>
                    <a:pt x="379" y="0"/>
                  </a:lnTo>
                  <a:lnTo>
                    <a:pt x="323" y="69"/>
                  </a:lnTo>
                  <a:lnTo>
                    <a:pt x="251" y="192"/>
                  </a:lnTo>
                  <a:lnTo>
                    <a:pt x="166" y="366"/>
                  </a:lnTo>
                  <a:lnTo>
                    <a:pt x="260" y="183"/>
                  </a:lnTo>
                  <a:lnTo>
                    <a:pt x="327" y="71"/>
                  </a:lnTo>
                  <a:lnTo>
                    <a:pt x="379" y="11"/>
                  </a:lnTo>
                  <a:lnTo>
                    <a:pt x="342" y="76"/>
                  </a:lnTo>
                  <a:lnTo>
                    <a:pt x="255" y="263"/>
                  </a:lnTo>
                  <a:lnTo>
                    <a:pt x="138" y="473"/>
                  </a:lnTo>
                  <a:lnTo>
                    <a:pt x="112" y="511"/>
                  </a:lnTo>
                  <a:lnTo>
                    <a:pt x="159" y="380"/>
                  </a:lnTo>
                  <a:lnTo>
                    <a:pt x="96" y="527"/>
                  </a:lnTo>
                  <a:lnTo>
                    <a:pt x="45" y="604"/>
                  </a:lnTo>
                  <a:lnTo>
                    <a:pt x="0" y="656"/>
                  </a:lnTo>
                  <a:lnTo>
                    <a:pt x="0" y="656"/>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3" name="Freeform 1131"/>
            <p:cNvSpPr>
              <a:spLocks/>
            </p:cNvSpPr>
            <p:nvPr/>
          </p:nvSpPr>
          <p:spPr bwMode="auto">
            <a:xfrm>
              <a:off x="5356" y="3383"/>
              <a:ext cx="1429" cy="1459"/>
            </a:xfrm>
            <a:custGeom>
              <a:avLst/>
              <a:gdLst>
                <a:gd name="T0" fmla="*/ 1428 w 1429"/>
                <a:gd name="T1" fmla="*/ 1458 h 1459"/>
                <a:gd name="T2" fmla="*/ 1428 w 1429"/>
                <a:gd name="T3" fmla="*/ 1458 h 1459"/>
                <a:gd name="T4" fmla="*/ 278 w 1429"/>
                <a:gd name="T5" fmla="*/ 1458 h 1459"/>
                <a:gd name="T6" fmla="*/ 202 w 1429"/>
                <a:gd name="T7" fmla="*/ 1279 h 1459"/>
                <a:gd name="T8" fmla="*/ 0 w 1429"/>
                <a:gd name="T9" fmla="*/ 1196 h 1459"/>
                <a:gd name="T10" fmla="*/ 98 w 1429"/>
                <a:gd name="T11" fmla="*/ 897 h 1459"/>
                <a:gd name="T12" fmla="*/ 368 w 1429"/>
                <a:gd name="T13" fmla="*/ 974 h 1459"/>
                <a:gd name="T14" fmla="*/ 440 w 1429"/>
                <a:gd name="T15" fmla="*/ 719 h 1459"/>
                <a:gd name="T16" fmla="*/ 860 w 1429"/>
                <a:gd name="T17" fmla="*/ 0 h 1459"/>
                <a:gd name="T18" fmla="*/ 925 w 1429"/>
                <a:gd name="T19" fmla="*/ 13 h 1459"/>
                <a:gd name="T20" fmla="*/ 1002 w 1429"/>
                <a:gd name="T21" fmla="*/ 75 h 1459"/>
                <a:gd name="T22" fmla="*/ 1101 w 1429"/>
                <a:gd name="T23" fmla="*/ 151 h 1459"/>
                <a:gd name="T24" fmla="*/ 1240 w 1429"/>
                <a:gd name="T25" fmla="*/ 234 h 1459"/>
                <a:gd name="T26" fmla="*/ 1317 w 1429"/>
                <a:gd name="T27" fmla="*/ 435 h 1459"/>
                <a:gd name="T28" fmla="*/ 1406 w 1429"/>
                <a:gd name="T29" fmla="*/ 870 h 1459"/>
                <a:gd name="T30" fmla="*/ 1417 w 1429"/>
                <a:gd name="T31" fmla="*/ 1259 h 1459"/>
                <a:gd name="T32" fmla="*/ 1428 w 1429"/>
                <a:gd name="T33" fmla="*/ 1458 h 1459"/>
                <a:gd name="T34" fmla="*/ 1428 w 1429"/>
                <a:gd name="T35" fmla="*/ 1458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9" h="1459">
                  <a:moveTo>
                    <a:pt x="1428" y="1458"/>
                  </a:moveTo>
                  <a:lnTo>
                    <a:pt x="1428" y="1458"/>
                  </a:lnTo>
                  <a:lnTo>
                    <a:pt x="278" y="1458"/>
                  </a:lnTo>
                  <a:lnTo>
                    <a:pt x="202" y="1279"/>
                  </a:lnTo>
                  <a:lnTo>
                    <a:pt x="0" y="1196"/>
                  </a:lnTo>
                  <a:lnTo>
                    <a:pt x="98" y="897"/>
                  </a:lnTo>
                  <a:lnTo>
                    <a:pt x="368" y="974"/>
                  </a:lnTo>
                  <a:lnTo>
                    <a:pt x="440" y="719"/>
                  </a:lnTo>
                  <a:lnTo>
                    <a:pt x="860" y="0"/>
                  </a:lnTo>
                  <a:lnTo>
                    <a:pt x="925" y="13"/>
                  </a:lnTo>
                  <a:lnTo>
                    <a:pt x="1002" y="75"/>
                  </a:lnTo>
                  <a:lnTo>
                    <a:pt x="1101" y="151"/>
                  </a:lnTo>
                  <a:lnTo>
                    <a:pt x="1240" y="234"/>
                  </a:lnTo>
                  <a:lnTo>
                    <a:pt x="1317" y="435"/>
                  </a:lnTo>
                  <a:lnTo>
                    <a:pt x="1406" y="870"/>
                  </a:lnTo>
                  <a:lnTo>
                    <a:pt x="1417" y="1259"/>
                  </a:lnTo>
                  <a:lnTo>
                    <a:pt x="1428" y="1458"/>
                  </a:lnTo>
                  <a:lnTo>
                    <a:pt x="1428" y="145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29804" name="Freeform 1132"/>
            <p:cNvSpPr>
              <a:spLocks/>
            </p:cNvSpPr>
            <p:nvPr/>
          </p:nvSpPr>
          <p:spPr bwMode="auto">
            <a:xfrm>
              <a:off x="6314" y="3414"/>
              <a:ext cx="479" cy="1430"/>
            </a:xfrm>
            <a:custGeom>
              <a:avLst/>
              <a:gdLst>
                <a:gd name="T0" fmla="*/ 407 w 479"/>
                <a:gd name="T1" fmla="*/ 1429 h 1430"/>
                <a:gd name="T2" fmla="*/ 407 w 479"/>
                <a:gd name="T3" fmla="*/ 1429 h 1430"/>
                <a:gd name="T4" fmla="*/ 428 w 479"/>
                <a:gd name="T5" fmla="*/ 1199 h 1430"/>
                <a:gd name="T6" fmla="*/ 436 w 479"/>
                <a:gd name="T7" fmla="*/ 855 h 1430"/>
                <a:gd name="T8" fmla="*/ 355 w 479"/>
                <a:gd name="T9" fmla="*/ 398 h 1430"/>
                <a:gd name="T10" fmla="*/ 276 w 479"/>
                <a:gd name="T11" fmla="*/ 194 h 1430"/>
                <a:gd name="T12" fmla="*/ 94 w 479"/>
                <a:gd name="T13" fmla="*/ 90 h 1430"/>
                <a:gd name="T14" fmla="*/ 0 w 479"/>
                <a:gd name="T15" fmla="*/ 0 h 1430"/>
                <a:gd name="T16" fmla="*/ 116 w 479"/>
                <a:gd name="T17" fmla="*/ 90 h 1430"/>
                <a:gd name="T18" fmla="*/ 280 w 479"/>
                <a:gd name="T19" fmla="*/ 189 h 1430"/>
                <a:gd name="T20" fmla="*/ 328 w 479"/>
                <a:gd name="T21" fmla="*/ 278 h 1430"/>
                <a:gd name="T22" fmla="*/ 380 w 479"/>
                <a:gd name="T23" fmla="*/ 432 h 1430"/>
                <a:gd name="T24" fmla="*/ 459 w 479"/>
                <a:gd name="T25" fmla="*/ 855 h 1430"/>
                <a:gd name="T26" fmla="*/ 478 w 479"/>
                <a:gd name="T27" fmla="*/ 1124 h 1430"/>
                <a:gd name="T28" fmla="*/ 473 w 479"/>
                <a:gd name="T29" fmla="*/ 1429 h 1430"/>
                <a:gd name="T30" fmla="*/ 407 w 479"/>
                <a:gd name="T31" fmla="*/ 1429 h 1430"/>
                <a:gd name="T32" fmla="*/ 407 w 479"/>
                <a:gd name="T33" fmla="*/ 142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1430">
                  <a:moveTo>
                    <a:pt x="407" y="1429"/>
                  </a:moveTo>
                  <a:lnTo>
                    <a:pt x="407" y="1429"/>
                  </a:lnTo>
                  <a:lnTo>
                    <a:pt x="428" y="1199"/>
                  </a:lnTo>
                  <a:lnTo>
                    <a:pt x="436" y="855"/>
                  </a:lnTo>
                  <a:lnTo>
                    <a:pt x="355" y="398"/>
                  </a:lnTo>
                  <a:lnTo>
                    <a:pt x="276" y="194"/>
                  </a:lnTo>
                  <a:lnTo>
                    <a:pt x="94" y="90"/>
                  </a:lnTo>
                  <a:lnTo>
                    <a:pt x="0" y="0"/>
                  </a:lnTo>
                  <a:lnTo>
                    <a:pt x="116" y="90"/>
                  </a:lnTo>
                  <a:lnTo>
                    <a:pt x="280" y="189"/>
                  </a:lnTo>
                  <a:lnTo>
                    <a:pt x="328" y="278"/>
                  </a:lnTo>
                  <a:lnTo>
                    <a:pt x="380" y="432"/>
                  </a:lnTo>
                  <a:lnTo>
                    <a:pt x="459" y="855"/>
                  </a:lnTo>
                  <a:lnTo>
                    <a:pt x="478" y="1124"/>
                  </a:lnTo>
                  <a:lnTo>
                    <a:pt x="473" y="1429"/>
                  </a:lnTo>
                  <a:lnTo>
                    <a:pt x="407" y="1429"/>
                  </a:lnTo>
                  <a:lnTo>
                    <a:pt x="407" y="1429"/>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29810" name="Rectangle 1138" descr="E:\MULTIMEDIA\D_JUICEDROPS\D_JUICEDROPS_042.JPG"/>
          <p:cNvSpPr>
            <a:spLocks noGrp="1" noChangeArrowheads="1"/>
          </p:cNvSpPr>
          <p:nvPr>
            <p:ph type="title"/>
          </p:nvPr>
        </p:nvSpPr>
        <p:spPr/>
        <p:txBody>
          <a:bodyPr/>
          <a:lstStyle/>
          <a:p>
            <a:r>
              <a:rPr lang="en-US" dirty="0">
                <a:solidFill>
                  <a:srgbClr val="FFFF00"/>
                </a:solidFill>
              </a:rPr>
              <a:t>Who Performs the Appraisal?</a:t>
            </a:r>
          </a:p>
        </p:txBody>
      </p:sp>
      <p:sp>
        <p:nvSpPr>
          <p:cNvPr id="29811" name="Rectangle 1139"/>
          <p:cNvSpPr>
            <a:spLocks noGrp="1" noChangeArrowheads="1"/>
          </p:cNvSpPr>
          <p:nvPr>
            <p:ph type="body" sz="half" idx="1"/>
          </p:nvPr>
        </p:nvSpPr>
        <p:spPr/>
        <p:txBody>
          <a:bodyPr/>
          <a:lstStyle/>
          <a:p>
            <a:r>
              <a:rPr lang="en-US"/>
              <a:t>Immediate Supervisor</a:t>
            </a:r>
          </a:p>
          <a:p>
            <a:r>
              <a:rPr lang="en-US"/>
              <a:t>Higher Management</a:t>
            </a:r>
          </a:p>
          <a:p>
            <a:r>
              <a:rPr lang="en-US"/>
              <a:t>Self-Appraisals</a:t>
            </a:r>
          </a:p>
          <a:p>
            <a:r>
              <a:rPr lang="en-US"/>
              <a:t>Peers (Co-Workers)</a:t>
            </a:r>
          </a:p>
        </p:txBody>
      </p:sp>
      <p:sp>
        <p:nvSpPr>
          <p:cNvPr id="29812" name="Rectangle 1140"/>
          <p:cNvSpPr>
            <a:spLocks noGrp="1" noChangeArrowheads="1"/>
          </p:cNvSpPr>
          <p:nvPr>
            <p:ph type="body" sz="half" idx="2"/>
          </p:nvPr>
        </p:nvSpPr>
        <p:spPr/>
        <p:txBody>
          <a:bodyPr/>
          <a:lstStyle/>
          <a:p>
            <a:r>
              <a:rPr lang="en-US"/>
              <a:t>Evaluation Teams</a:t>
            </a:r>
          </a:p>
          <a:p>
            <a:r>
              <a:rPr lang="en-US"/>
              <a:t>Customers</a:t>
            </a:r>
          </a:p>
          <a:p>
            <a:r>
              <a:rPr lang="en-US"/>
              <a:t>“360</a:t>
            </a:r>
            <a:r>
              <a:rPr lang="en-US">
                <a:cs typeface="Times New Roman" pitchFamily="18" charset="0"/>
              </a:rPr>
              <a:t>° Appraisals”</a:t>
            </a:r>
          </a:p>
          <a:p>
            <a:pPr>
              <a:buFontTx/>
              <a:buNone/>
            </a:pPr>
            <a:endParaRPr lang="en-US"/>
          </a:p>
        </p:txBody>
      </p:sp>
    </p:spTree>
    <p:extLst>
      <p:ext uri="{BB962C8B-B14F-4D97-AF65-F5344CB8AC3E}">
        <p14:creationId xmlns:p14="http://schemas.microsoft.com/office/powerpoint/2010/main" val="150998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800" b="1" dirty="0" smtClean="0">
                <a:latin typeface="Arial" pitchFamily="34" charset="0"/>
                <a:cs typeface="Arial" pitchFamily="34" charset="0"/>
              </a:rPr>
              <a:t>APPRAISAL TYPES</a:t>
            </a:r>
            <a:r>
              <a:rPr lang="en-AU" sz="2800" dirty="0">
                <a:latin typeface="Arial" pitchFamily="34" charset="0"/>
                <a:cs typeface="Arial" pitchFamily="34" charset="0"/>
              </a:rPr>
              <a:t/>
            </a:r>
            <a:br>
              <a:rPr lang="en-AU" sz="2800" dirty="0">
                <a:latin typeface="Arial" pitchFamily="34" charset="0"/>
                <a:cs typeface="Arial" pitchFamily="34" charset="0"/>
              </a:rPr>
            </a:br>
            <a:endParaRPr lang="en-AU" sz="2800"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5410200"/>
          </a:xfrm>
        </p:spPr>
        <p:txBody>
          <a:bodyPr>
            <a:noAutofit/>
          </a:bodyPr>
          <a:lstStyle/>
          <a:p>
            <a:pPr algn="just">
              <a:lnSpc>
                <a:spcPct val="80000"/>
              </a:lnSpc>
            </a:pPr>
            <a:r>
              <a:rPr lang="en-US" sz="1800" b="1" u="sng" dirty="0">
                <a:latin typeface="Arial" pitchFamily="34" charset="0"/>
                <a:cs typeface="Arial" pitchFamily="34" charset="0"/>
              </a:rPr>
              <a:t>Management by Objectives</a:t>
            </a:r>
            <a:r>
              <a:rPr lang="en-US" sz="1800" dirty="0">
                <a:solidFill>
                  <a:srgbClr val="FFFF00"/>
                </a:solidFill>
                <a:latin typeface="Arial" pitchFamily="34" charset="0"/>
                <a:cs typeface="Arial" pitchFamily="34" charset="0"/>
              </a:rPr>
              <a:t>. </a:t>
            </a:r>
            <a:r>
              <a:rPr lang="en-US" sz="1800"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MBO </a:t>
            </a:r>
            <a:r>
              <a:rPr lang="en-US" sz="1800" dirty="0">
                <a:latin typeface="Arial" pitchFamily="34" charset="0"/>
                <a:cs typeface="Arial" pitchFamily="34" charset="0"/>
              </a:rPr>
              <a:t>evaluates how well an employee has accomplished objectives determined to be critical in job performance. </a:t>
            </a:r>
            <a:r>
              <a:rPr lang="en-US" sz="1800" dirty="0" smtClean="0">
                <a:latin typeface="Arial" pitchFamily="34" charset="0"/>
                <a:cs typeface="Arial" pitchFamily="34" charset="0"/>
              </a:rPr>
              <a:t>This </a:t>
            </a:r>
            <a:r>
              <a:rPr lang="en-US" sz="1800" dirty="0">
                <a:latin typeface="Arial" pitchFamily="34" charset="0"/>
                <a:cs typeface="Arial" pitchFamily="34" charset="0"/>
              </a:rPr>
              <a:t>method aligns objectives with quantitative measures such as sales, profits, zero-defect </a:t>
            </a:r>
            <a:r>
              <a:rPr lang="en-US" sz="1800" dirty="0" smtClean="0">
                <a:latin typeface="Arial" pitchFamily="34" charset="0"/>
                <a:cs typeface="Arial" pitchFamily="34" charset="0"/>
              </a:rPr>
              <a:t>, units </a:t>
            </a:r>
            <a:r>
              <a:rPr lang="en-US" sz="1800" dirty="0">
                <a:latin typeface="Arial" pitchFamily="34" charset="0"/>
                <a:cs typeface="Arial" pitchFamily="34" charset="0"/>
              </a:rPr>
              <a:t>produced. </a:t>
            </a:r>
            <a:endParaRPr lang="en-US" sz="1800" dirty="0" smtClean="0">
              <a:latin typeface="Arial" pitchFamily="34" charset="0"/>
              <a:cs typeface="Arial" pitchFamily="34" charset="0"/>
            </a:endParaRPr>
          </a:p>
          <a:p>
            <a:pPr lvl="1" algn="just">
              <a:lnSpc>
                <a:spcPct val="80000"/>
              </a:lnSpc>
            </a:pPr>
            <a:endParaRPr lang="en-US" sz="1800" dirty="0">
              <a:latin typeface="Arial" pitchFamily="34" charset="0"/>
              <a:cs typeface="Arial" pitchFamily="34" charset="0"/>
            </a:endParaRPr>
          </a:p>
          <a:p>
            <a:pPr algn="just"/>
            <a:r>
              <a:rPr lang="en-US" sz="1800" b="1" u="sng" dirty="0" smtClean="0">
                <a:latin typeface="Arial" pitchFamily="34" charset="0"/>
                <a:cs typeface="Arial" pitchFamily="34" charset="0"/>
              </a:rPr>
              <a:t>360 Degree Performance</a:t>
            </a:r>
            <a:r>
              <a:rPr lang="en-US" sz="1800" b="1" dirty="0" smtClean="0">
                <a:latin typeface="Arial" pitchFamily="34" charset="0"/>
                <a:cs typeface="Arial" pitchFamily="34" charset="0"/>
              </a:rPr>
              <a:t> </a:t>
            </a:r>
            <a:r>
              <a:rPr lang="en-US" sz="1800" b="1" dirty="0" smtClean="0">
                <a:solidFill>
                  <a:srgbClr val="FFFF00"/>
                </a:solidFill>
                <a:latin typeface="Arial" pitchFamily="34" charset="0"/>
                <a:cs typeface="Arial" pitchFamily="34" charset="0"/>
              </a:rPr>
              <a:t>	</a:t>
            </a:r>
            <a:r>
              <a:rPr lang="en-US" sz="1800" dirty="0" smtClean="0">
                <a:latin typeface="Arial" pitchFamily="34" charset="0"/>
                <a:cs typeface="Arial" pitchFamily="34" charset="0"/>
              </a:rPr>
              <a:t>Multi-source Feedback which </a:t>
            </a:r>
            <a:r>
              <a:rPr lang="en-US" sz="1800" dirty="0">
                <a:latin typeface="Arial" pitchFamily="34" charset="0"/>
                <a:cs typeface="Arial" pitchFamily="34" charset="0"/>
              </a:rPr>
              <a:t>involves evaluation by all the members of the organization that are in connection with the person in question including himself, his peers, sub-ordinates, supervisors and even the external customers. It usually starts off with self-evaluation but afterwards all relevant supervisors, peers and sub-ordinates evaluate the person in question. This is a modern tool in performance evaluation. </a:t>
            </a:r>
            <a:endParaRPr lang="en-US" sz="1800" dirty="0" smtClean="0">
              <a:latin typeface="Arial" pitchFamily="34" charset="0"/>
              <a:cs typeface="Arial" pitchFamily="34" charset="0"/>
            </a:endParaRPr>
          </a:p>
          <a:p>
            <a:pPr algn="just"/>
            <a:endParaRPr lang="en-US" sz="1800" dirty="0" smtClean="0">
              <a:latin typeface="Arial" pitchFamily="34" charset="0"/>
              <a:cs typeface="Arial" pitchFamily="34" charset="0"/>
            </a:endParaRPr>
          </a:p>
          <a:p>
            <a:pPr algn="just"/>
            <a:r>
              <a:rPr lang="en-US" sz="1800" b="1" u="sng" dirty="0" smtClean="0">
                <a:latin typeface="Arial" pitchFamily="34" charset="0"/>
                <a:cs typeface="Arial" pitchFamily="34" charset="0"/>
              </a:rPr>
              <a:t>Peer Appraisal </a:t>
            </a:r>
            <a:r>
              <a:rPr lang="en-US" sz="1800" dirty="0">
                <a:latin typeface="Arial" pitchFamily="34" charset="0"/>
                <a:cs typeface="Arial" pitchFamily="34" charset="0"/>
              </a:rPr>
              <a:t> </a:t>
            </a:r>
            <a:r>
              <a:rPr lang="en-US" sz="1800" dirty="0" smtClean="0">
                <a:latin typeface="Arial" pitchFamily="34" charset="0"/>
                <a:cs typeface="Arial" pitchFamily="34" charset="0"/>
              </a:rPr>
              <a:t>   Performance </a:t>
            </a:r>
            <a:r>
              <a:rPr lang="en-US" sz="1800" dirty="0">
                <a:latin typeface="Arial" pitchFamily="34" charset="0"/>
                <a:cs typeface="Arial" pitchFamily="34" charset="0"/>
              </a:rPr>
              <a:t>appraisal done by one’s fellow </a:t>
            </a:r>
            <a:r>
              <a:rPr lang="en-US" sz="1800" dirty="0" smtClean="0">
                <a:latin typeface="Arial" pitchFamily="34" charset="0"/>
                <a:cs typeface="Arial" pitchFamily="34" charset="0"/>
              </a:rPr>
              <a:t>employees</a:t>
            </a:r>
          </a:p>
          <a:p>
            <a:pPr algn="just"/>
            <a:endParaRPr lang="en-US" sz="1800" dirty="0">
              <a:latin typeface="Arial" pitchFamily="34" charset="0"/>
              <a:cs typeface="Arial" pitchFamily="34" charset="0"/>
            </a:endParaRPr>
          </a:p>
          <a:p>
            <a:pPr algn="just"/>
            <a:r>
              <a:rPr lang="en-US" sz="1800" b="1" u="sng" dirty="0" smtClean="0">
                <a:latin typeface="Arial" pitchFamily="34" charset="0"/>
                <a:cs typeface="Arial" pitchFamily="34" charset="0"/>
              </a:rPr>
              <a:t>Team Performance Appraisal</a:t>
            </a:r>
            <a:r>
              <a:rPr lang="en-US" sz="1800" dirty="0" smtClean="0">
                <a:latin typeface="Arial" pitchFamily="34" charset="0"/>
                <a:cs typeface="Arial" pitchFamily="34" charset="0"/>
              </a:rPr>
              <a:t> </a:t>
            </a:r>
            <a:r>
              <a:rPr lang="en-US" sz="1800" dirty="0">
                <a:latin typeface="Arial" pitchFamily="34" charset="0"/>
                <a:cs typeface="Arial" pitchFamily="34" charset="0"/>
              </a:rPr>
              <a:t>based on TQM concepts, that recognizes team accomplishment rather than individual performance</a:t>
            </a:r>
            <a:endParaRPr lang="en-US" sz="1800" dirty="0" smtClean="0">
              <a:latin typeface="Arial" pitchFamily="34" charset="0"/>
              <a:cs typeface="Arial" pitchFamily="34" charset="0"/>
            </a:endParaRPr>
          </a:p>
          <a:p>
            <a:pPr marL="0" indent="0" algn="just">
              <a:buNone/>
            </a:pPr>
            <a:endParaRPr lang="en-AU" sz="1800" dirty="0">
              <a:latin typeface="Arial" pitchFamily="34" charset="0"/>
              <a:cs typeface="Arial" pitchFamily="34" charset="0"/>
            </a:endParaRPr>
          </a:p>
        </p:txBody>
      </p:sp>
    </p:spTree>
    <p:extLst>
      <p:ext uri="{BB962C8B-B14F-4D97-AF65-F5344CB8AC3E}">
        <p14:creationId xmlns:p14="http://schemas.microsoft.com/office/powerpoint/2010/main" val="4241796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52400"/>
            <a:ext cx="36576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Organizational Process Assets</a:t>
            </a:r>
            <a:endParaRPr lang="en-US" b="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9700"/>
            <a:ext cx="9151189" cy="353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6249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220200" cy="6858000"/>
          </a:xfrm>
        </p:spPr>
        <p:txBody>
          <a:bodyPr>
            <a:noAutofit/>
          </a:bodyPr>
          <a:lstStyle/>
          <a:p>
            <a:pPr marL="914400" lvl="2" indent="0" algn="ctr">
              <a:buNone/>
            </a:pPr>
            <a:r>
              <a:rPr lang="en-AU" b="1" u="sng" dirty="0" smtClean="0">
                <a:effectLst>
                  <a:outerShdw blurRad="38100" dist="38100" dir="2700000" algn="tl">
                    <a:srgbClr val="000000">
                      <a:alpha val="43137"/>
                    </a:srgbClr>
                  </a:outerShdw>
                </a:effectLst>
              </a:rPr>
              <a:t>WCF</a:t>
            </a:r>
            <a:endParaRPr lang="en-AU" b="1" u="sng" dirty="0">
              <a:effectLst>
                <a:outerShdw blurRad="38100" dist="38100" dir="2700000" algn="tl">
                  <a:srgbClr val="000000">
                    <a:alpha val="43137"/>
                  </a:srgbClr>
                </a:outerShdw>
              </a:effectLst>
            </a:endParaRPr>
          </a:p>
          <a:p>
            <a:pPr lvl="0"/>
            <a:r>
              <a:rPr lang="en-IN" sz="1400" b="1" dirty="0"/>
              <a:t>Start your project with clear direction and strong support from your sponsor</a:t>
            </a:r>
            <a:r>
              <a:rPr lang="en-IN" sz="1200" b="1" dirty="0"/>
              <a:t>.</a:t>
            </a:r>
            <a:r>
              <a:rPr lang="en-IN" sz="1200" dirty="0"/>
              <a:t> Make sure you obtain a charter from the sponsor before you begin project planning. The charter should outline the expectations, limits and priorities for the project. If your sponsor doesn't write the charter, write it with the sponsor or write it yourself and then review it in depth with her. Make sure she signs off on it when you're done. Also, review the charter with each resource manager before you ask him for the resources (people and/or money) you need for the project. </a:t>
            </a:r>
            <a:endParaRPr lang="en-AU" sz="1200" dirty="0"/>
          </a:p>
          <a:p>
            <a:pPr lvl="0"/>
            <a:r>
              <a:rPr lang="en-IN" sz="1200" b="1" dirty="0"/>
              <a:t>Obtain team member commitment to the project by involving them in project planning.</a:t>
            </a:r>
            <a:r>
              <a:rPr lang="en-IN" sz="1200" dirty="0"/>
              <a:t> Use a project management method that encourages team participation. Participation builds understanding, commitment and accountability to the project. </a:t>
            </a:r>
            <a:endParaRPr lang="en-AU" sz="1200" dirty="0"/>
          </a:p>
          <a:p>
            <a:pPr lvl="0"/>
            <a:r>
              <a:rPr lang="en-IN" sz="1400" b="1" dirty="0"/>
              <a:t>Make sure key resource areas have representation on the team</a:t>
            </a:r>
            <a:r>
              <a:rPr lang="en-IN" sz="1200" b="1" dirty="0"/>
              <a:t>.</a:t>
            </a:r>
            <a:r>
              <a:rPr lang="en-IN" sz="1200" dirty="0"/>
              <a:t> For key stakeholders that do not have representation, assign a team member liaison to communicate with that stakeholder. Also, create a communications plan for regular communications with all stakeholders. Copy resource managers on all status reports and have team member representatives review project status with their resource managers. </a:t>
            </a:r>
            <a:endParaRPr lang="en-AU" sz="1200" dirty="0"/>
          </a:p>
          <a:p>
            <a:pPr lvl="0"/>
            <a:r>
              <a:rPr lang="en-IN" sz="1200" dirty="0"/>
              <a:t>When the project plan is complete, </a:t>
            </a:r>
            <a:r>
              <a:rPr lang="en-IN" sz="1400" dirty="0"/>
              <a:t>review it </a:t>
            </a:r>
            <a:r>
              <a:rPr lang="en-IN" sz="1400" b="1" dirty="0"/>
              <a:t>with each resource manager </a:t>
            </a:r>
            <a:r>
              <a:rPr lang="en-IN" sz="1200" b="1" dirty="0"/>
              <a:t>and have him sign off on it.</a:t>
            </a:r>
            <a:r>
              <a:rPr lang="en-IN" sz="1200" dirty="0"/>
              <a:t> Approval of the plan signals his commitment to providing the resources as prescribed in the plan. If he refuses to sign, ask him what changes would be required to the plan in order to gain his commitment and approval. Don't begin execution without commitment from the resource managers. </a:t>
            </a:r>
            <a:endParaRPr lang="en-AU" sz="1200" dirty="0"/>
          </a:p>
          <a:p>
            <a:pPr lvl="0"/>
            <a:r>
              <a:rPr lang="en-IN" sz="1400" b="1" dirty="0"/>
              <a:t>Keep project ownership on the shoulders of the project team during execution</a:t>
            </a:r>
            <a:r>
              <a:rPr lang="en-IN" sz="1200" b="1" dirty="0"/>
              <a:t>.</a:t>
            </a:r>
            <a:r>
              <a:rPr lang="en-IN" sz="1200" dirty="0"/>
              <a:t> This is done by maintaining team participation during status reviews, when identifying and </a:t>
            </a:r>
            <a:r>
              <a:rPr lang="en-IN" sz="1200" dirty="0" err="1"/>
              <a:t>analyzing</a:t>
            </a:r>
            <a:r>
              <a:rPr lang="en-IN" sz="1200" dirty="0"/>
              <a:t> problems and creating action plans, and when evaluating change requests. When a problem arises lead the team through a process of deciding on the best course of action. By letting them own the problem and develop a solution, they remain committed to seeing the project through to a successful conclusion. </a:t>
            </a:r>
            <a:endParaRPr lang="en-AU" sz="1200" dirty="0"/>
          </a:p>
          <a:p>
            <a:pPr lvl="0"/>
            <a:r>
              <a:rPr lang="en-IN" sz="1400" b="1" dirty="0"/>
              <a:t>Solicit help from your sponsor when you can't resolve problems on your own</a:t>
            </a:r>
            <a:r>
              <a:rPr lang="en-IN" sz="1200" b="1" dirty="0"/>
              <a:t>.</a:t>
            </a:r>
            <a:r>
              <a:rPr lang="en-IN" sz="1200" dirty="0"/>
              <a:t> She should be in a better position to lobby resource managers to provide support than you are. She can also escalate issues for you. Ensure sponsor involvement in the project by working with her to create the charter, inviting her to the kick-off meeting to review the charter with the team, reviewing the project plan with her and having her sign off on it, issuing regular project status reports during execution, holding regular project review meetings with her and soliciting her feedback on the performance of the project and on your own performance throughout the project process. </a:t>
            </a:r>
            <a:endParaRPr lang="en-AU" sz="1200" dirty="0"/>
          </a:p>
          <a:p>
            <a:pPr lvl="0"/>
            <a:r>
              <a:rPr lang="en-IN" sz="1400" b="1" dirty="0"/>
              <a:t>Solicit feedback from resource managers throughout the project</a:t>
            </a:r>
            <a:r>
              <a:rPr lang="en-IN" sz="1200" b="1" dirty="0"/>
              <a:t>.</a:t>
            </a:r>
            <a:r>
              <a:rPr lang="en-IN" sz="1200" dirty="0"/>
              <a:t> Feedback can be obtained through face-to-face meetings and/or through simple survey feedback forms. When using a survey form, make sure you close the loop by reporting back to the resource managers on the results of the survey and on your action plan for dealing with the issues raised. </a:t>
            </a:r>
            <a:endParaRPr lang="en-AU" sz="1200" dirty="0"/>
          </a:p>
          <a:p>
            <a:endParaRPr lang="en-AU" sz="1200" dirty="0"/>
          </a:p>
        </p:txBody>
      </p:sp>
    </p:spTree>
    <p:extLst>
      <p:ext uri="{BB962C8B-B14F-4D97-AF65-F5344CB8AC3E}">
        <p14:creationId xmlns:p14="http://schemas.microsoft.com/office/powerpoint/2010/main" val="13386339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WMPHAW?</a:t>
            </a:r>
            <a:endParaRPr lang="en-AU" dirty="0"/>
          </a:p>
        </p:txBody>
      </p:sp>
      <p:sp>
        <p:nvSpPr>
          <p:cNvPr id="3" name="Content Placeholder 2"/>
          <p:cNvSpPr>
            <a:spLocks noGrp="1"/>
          </p:cNvSpPr>
          <p:nvPr>
            <p:ph idx="1"/>
          </p:nvPr>
        </p:nvSpPr>
        <p:spPr/>
        <p:txBody>
          <a:bodyPr>
            <a:normAutofit fontScale="55000" lnSpcReduction="20000"/>
          </a:bodyPr>
          <a:lstStyle/>
          <a:p>
            <a:pPr lvl="0"/>
            <a:r>
              <a:rPr lang="en-AU" b="1" dirty="0"/>
              <a:t>Flexible work schedules</a:t>
            </a:r>
            <a:r>
              <a:rPr lang="en-AU" dirty="0"/>
              <a:t>. The workers had the ability to provide “</a:t>
            </a:r>
            <a:r>
              <a:rPr lang="en-AU" dirty="0" err="1"/>
              <a:t>selfcare</a:t>
            </a:r>
            <a:r>
              <a:rPr lang="en-AU" dirty="0"/>
              <a:t>” by having the flexibility to manage their personal lives. A flexible schedule helped them to achieve a healthy work-life balance.</a:t>
            </a:r>
          </a:p>
          <a:p>
            <a:pPr lvl="0"/>
            <a:r>
              <a:rPr lang="en-AU" b="1" dirty="0"/>
              <a:t>A strong sense of engagement in their work. </a:t>
            </a:r>
            <a:r>
              <a:rPr lang="en-AU" dirty="0"/>
              <a:t>The researcher found that was because of behind-the-scenes support</a:t>
            </a:r>
            <a:r>
              <a:rPr lang="en-AU" b="1" dirty="0"/>
              <a:t> </a:t>
            </a:r>
            <a:r>
              <a:rPr lang="en-AU" dirty="0"/>
              <a:t>the employees received from their bosses and employers. This support included flex schedules as well as the availability of superiors to consult with and bounce issues off of.</a:t>
            </a:r>
          </a:p>
          <a:p>
            <a:pPr lvl="0"/>
            <a:r>
              <a:rPr lang="en-AU" b="1" dirty="0"/>
              <a:t>A feeling of being appreciated and valued, </a:t>
            </a:r>
            <a:r>
              <a:rPr lang="en-AU" dirty="0"/>
              <a:t>which often stemmed from their being included in organizational decision-making.</a:t>
            </a:r>
          </a:p>
          <a:p>
            <a:pPr lvl="0"/>
            <a:r>
              <a:rPr lang="en-AU" b="1" dirty="0"/>
              <a:t>Having a high degree of freedom built into their jobs, </a:t>
            </a:r>
            <a:r>
              <a:rPr lang="en-AU" dirty="0"/>
              <a:t>meaning that they wanted the ability to try new things and expand out of their immediate area.</a:t>
            </a:r>
          </a:p>
          <a:p>
            <a:pPr lvl="0"/>
            <a:r>
              <a:rPr lang="en-AU" b="1" dirty="0"/>
              <a:t>A pleasant physical workspace and good relationships with clients and colleagues.</a:t>
            </a:r>
          </a:p>
          <a:p>
            <a:pPr lvl="0"/>
            <a:r>
              <a:rPr lang="en-AU" b="1" dirty="0"/>
              <a:t>Having a diversity of responsibilities</a:t>
            </a:r>
            <a:r>
              <a:rPr lang="en-AU" dirty="0"/>
              <a:t>, which might include training or teaching others, research, and policy development work.</a:t>
            </a:r>
          </a:p>
          <a:p>
            <a:pPr lvl="0"/>
            <a:r>
              <a:rPr lang="en-AU" b="1" dirty="0"/>
              <a:t>Having a mentor to talk about their life, </a:t>
            </a:r>
            <a:r>
              <a:rPr lang="en-AU" dirty="0"/>
              <a:t>career decisions and their day-to-day job.</a:t>
            </a:r>
          </a:p>
          <a:p>
            <a:endParaRPr lang="en-AU" dirty="0"/>
          </a:p>
        </p:txBody>
      </p:sp>
    </p:spTree>
    <p:extLst>
      <p:ext uri="{BB962C8B-B14F-4D97-AF65-F5344CB8AC3E}">
        <p14:creationId xmlns:p14="http://schemas.microsoft.com/office/powerpoint/2010/main" val="545177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4459</Words>
  <Application>Microsoft Office PowerPoint</Application>
  <PresentationFormat>On-screen Show (4:3)</PresentationFormat>
  <Paragraphs>607</Paragraphs>
  <Slides>91</Slides>
  <Notes>4</Notes>
  <HiddenSlides>1</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PowerPoint Presentation</vt:lpstr>
      <vt:lpstr>PowerPoint Presentation</vt:lpstr>
      <vt:lpstr>Organisation Types</vt:lpstr>
      <vt:lpstr>Types of Matrix Org</vt:lpstr>
      <vt:lpstr>PowerPoint Presentation</vt:lpstr>
      <vt:lpstr>PowerPoint Presentation</vt:lpstr>
      <vt:lpstr>PowerPoint Presentation</vt:lpstr>
      <vt:lpstr>PowerPoint Presentation</vt:lpstr>
      <vt:lpstr>PowerPoint Presentation</vt:lpstr>
      <vt:lpstr>Stakeholders?</vt:lpstr>
      <vt:lpstr>Project Stakeholder Management Processes</vt:lpstr>
      <vt:lpstr>Identifying Stakeholders</vt:lpstr>
      <vt:lpstr>PowerPoint Presentation</vt:lpstr>
      <vt:lpstr>Roles &amp; Responsibilities</vt:lpstr>
      <vt:lpstr>PM’s  Skill</vt:lpstr>
      <vt:lpstr>Additional Stakeholders</vt:lpstr>
      <vt:lpstr>Stakeholder Register</vt:lpstr>
      <vt:lpstr>Sample Stakeholder Register</vt:lpstr>
      <vt:lpstr>Classifying Stakeholders</vt:lpstr>
      <vt:lpstr>Power/Interest Grid</vt:lpstr>
      <vt:lpstr>Stakeholder Engagement Levels</vt:lpstr>
      <vt:lpstr>Issue Logs</vt:lpstr>
      <vt:lpstr>Sample Issue Log</vt:lpstr>
      <vt:lpstr>5 Stages of Group Development (Tuckman)</vt:lpstr>
      <vt:lpstr>5 Stages of Group Development</vt:lpstr>
      <vt:lpstr>PowerPoint Presentation</vt:lpstr>
      <vt:lpstr>PowerPoint Presentation</vt:lpstr>
      <vt:lpstr>Figure 9-2. Maslow’s Hierarchy of Needs</vt:lpstr>
      <vt:lpstr>Herzberg’s Motivational and Hygiene Factors</vt:lpstr>
      <vt:lpstr>Table 9-1: Examples of Herzberg’s Hygiene Factors and Motivators</vt:lpstr>
      <vt:lpstr>McClelland’s Acquired-Needs Theory</vt:lpstr>
      <vt:lpstr>Motivation Theory</vt:lpstr>
      <vt:lpstr>McGregor’s Theory X and Y</vt:lpstr>
      <vt:lpstr>Motivation Theory</vt:lpstr>
      <vt:lpstr>Powers of Project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Resource Histogram</vt:lpstr>
      <vt:lpstr>A Simple Gantt Chart</vt:lpstr>
      <vt:lpstr>Acquire Project Team – Overview (Cont’d…)</vt:lpstr>
      <vt:lpstr>Acquire Project Team – Overview (Cont’d…)</vt:lpstr>
      <vt:lpstr>PowerPoint Presentation</vt:lpstr>
      <vt:lpstr>Acquire HR as People Leave Jobs!</vt:lpstr>
      <vt:lpstr>PowerPoint Presentation</vt:lpstr>
      <vt:lpstr>PowerPoint Presentation</vt:lpstr>
      <vt:lpstr>Acquire Project Team – Overview (Cont’d…)</vt:lpstr>
      <vt:lpstr>PowerPoint Presentation</vt:lpstr>
      <vt:lpstr>Acquire HR as People Leave Jobs!</vt:lpstr>
      <vt:lpstr>Acquire Project Team - ITTOs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Performs the Appraisal?</vt:lpstr>
      <vt:lpstr>APPRAISAL TYPES </vt:lpstr>
      <vt:lpstr>PowerPoint Presentation</vt:lpstr>
      <vt:lpstr>WMPHAW?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 Daud Butt</dc:creator>
  <cp:lastModifiedBy>XC_Hall</cp:lastModifiedBy>
  <cp:revision>27</cp:revision>
  <dcterms:created xsi:type="dcterms:W3CDTF">2006-08-16T00:00:00Z</dcterms:created>
  <dcterms:modified xsi:type="dcterms:W3CDTF">2015-11-01T11:59:42Z</dcterms:modified>
</cp:coreProperties>
</file>